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7" r:id="rId1"/>
  </p:sldMasterIdLst>
  <p:notesMasterIdLst>
    <p:notesMasterId r:id="rId32"/>
  </p:notesMasterIdLst>
  <p:sldIdLst>
    <p:sldId id="256" r:id="rId2"/>
    <p:sldId id="300" r:id="rId3"/>
    <p:sldId id="302" r:id="rId4"/>
    <p:sldId id="301" r:id="rId5"/>
    <p:sldId id="290" r:id="rId6"/>
    <p:sldId id="294" r:id="rId7"/>
    <p:sldId id="295" r:id="rId8"/>
    <p:sldId id="258" r:id="rId9"/>
    <p:sldId id="296" r:id="rId10"/>
    <p:sldId id="259" r:id="rId11"/>
    <p:sldId id="260" r:id="rId12"/>
    <p:sldId id="297" r:id="rId13"/>
    <p:sldId id="298" r:id="rId14"/>
    <p:sldId id="305" r:id="rId15"/>
    <p:sldId id="303" r:id="rId16"/>
    <p:sldId id="299" r:id="rId17"/>
    <p:sldId id="304" r:id="rId18"/>
    <p:sldId id="292" r:id="rId19"/>
    <p:sldId id="293" r:id="rId20"/>
    <p:sldId id="291" r:id="rId21"/>
    <p:sldId id="261" r:id="rId22"/>
    <p:sldId id="262" r:id="rId23"/>
    <p:sldId id="306" r:id="rId24"/>
    <p:sldId id="308" r:id="rId25"/>
    <p:sldId id="278" r:id="rId26"/>
    <p:sldId id="307" r:id="rId27"/>
    <p:sldId id="286" r:id="rId28"/>
    <p:sldId id="287" r:id="rId29"/>
    <p:sldId id="288" r:id="rId30"/>
    <p:sldId id="289" r:id="rId31"/>
  </p:sldIdLst>
  <p:sldSz cx="10080625" cy="7559675"/>
  <p:notesSz cx="7559675" cy="10691813"/>
  <p:defaultTextStyle>
    <a:defPPr>
      <a:defRPr lang="en-GB"/>
    </a:defPPr>
    <a:lvl1pPr algn="l" defTabSz="449263" rtl="0" fontAlgn="base" hangingPunct="0">
      <a:lnSpc>
        <a:spcPct val="58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+mn-cs"/>
      </a:defRPr>
    </a:lvl1pPr>
    <a:lvl2pPr marL="742950" indent="-285750" algn="l" defTabSz="449263" rtl="0" fontAlgn="base" hangingPunct="0">
      <a:lnSpc>
        <a:spcPct val="58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+mn-cs"/>
      </a:defRPr>
    </a:lvl2pPr>
    <a:lvl3pPr marL="1143000" indent="-228600" algn="l" defTabSz="449263" rtl="0" fontAlgn="base" hangingPunct="0">
      <a:lnSpc>
        <a:spcPct val="58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+mn-cs"/>
      </a:defRPr>
    </a:lvl3pPr>
    <a:lvl4pPr marL="1600200" indent="-228600" algn="l" defTabSz="449263" rtl="0" fontAlgn="base" hangingPunct="0">
      <a:lnSpc>
        <a:spcPct val="58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+mn-cs"/>
      </a:defRPr>
    </a:lvl4pPr>
    <a:lvl5pPr marL="2057400" indent="-228600" algn="l" defTabSz="449263" rtl="0" fontAlgn="base" hangingPunct="0">
      <a:lnSpc>
        <a:spcPct val="58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416" y="-90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AutoShape 1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l-PL"/>
          </a:p>
        </p:txBody>
      </p:sp>
      <p:sp>
        <p:nvSpPr>
          <p:cNvPr id="2050" name="AutoShape 2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l-PL"/>
          </a:p>
        </p:txBody>
      </p:sp>
      <p:sp>
        <p:nvSpPr>
          <p:cNvPr id="2051" name="AutoShape 3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l-PL"/>
          </a:p>
        </p:txBody>
      </p:sp>
      <p:sp>
        <p:nvSpPr>
          <p:cNvPr id="2052" name="AutoShape 4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l-PL"/>
          </a:p>
        </p:txBody>
      </p:sp>
      <p:sp>
        <p:nvSpPr>
          <p:cNvPr id="2053" name="AutoShape 5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l-PL"/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l-PL"/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l-PL"/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l-PL"/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l-PL"/>
          </a:p>
        </p:txBody>
      </p:sp>
      <p:sp>
        <p:nvSpPr>
          <p:cNvPr id="2058" name="AutoShape 10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l-PL"/>
          </a:p>
        </p:txBody>
      </p:sp>
      <p:sp>
        <p:nvSpPr>
          <p:cNvPr id="2059" name="AutoShape 11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l-PL"/>
          </a:p>
        </p:txBody>
      </p:sp>
      <p:sp>
        <p:nvSpPr>
          <p:cNvPr id="2060" name="Rectangle 1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312863" y="1027113"/>
            <a:ext cx="4914900" cy="369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61" name="Rectangle 13"/>
          <p:cNvSpPr>
            <a:spLocks noGrp="1" noChangeArrowheads="1"/>
          </p:cNvSpPr>
          <p:nvPr>
            <p:ph type="body"/>
          </p:nvPr>
        </p:nvSpPr>
        <p:spPr bwMode="auto">
          <a:xfrm>
            <a:off x="1169988" y="5086350"/>
            <a:ext cx="5207000" cy="408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pl-PL" altLang="pl-PL" smtClean="0"/>
          </a:p>
        </p:txBody>
      </p:sp>
    </p:spTree>
    <p:extLst>
      <p:ext uri="{BB962C8B-B14F-4D97-AF65-F5344CB8AC3E}">
        <p14:creationId xmlns:p14="http://schemas.microsoft.com/office/powerpoint/2010/main" val="912206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 Box 1"/>
          <p:cNvSpPr txBox="1">
            <a:spLocks noChangeArrowheads="1"/>
          </p:cNvSpPr>
          <p:nvPr/>
        </p:nvSpPr>
        <p:spPr bwMode="auto">
          <a:xfrm>
            <a:off x="1312863" y="1027113"/>
            <a:ext cx="4933950" cy="370046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l-PL"/>
          </a:p>
        </p:txBody>
      </p:sp>
      <p:sp>
        <p:nvSpPr>
          <p:cNvPr id="37890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1169988" y="5086350"/>
            <a:ext cx="5208587" cy="409098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l-PL" altLang="pl-P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 Box 1"/>
          <p:cNvSpPr txBox="1">
            <a:spLocks noChangeArrowheads="1"/>
          </p:cNvSpPr>
          <p:nvPr/>
        </p:nvSpPr>
        <p:spPr bwMode="auto">
          <a:xfrm>
            <a:off x="1312863" y="1027113"/>
            <a:ext cx="4926012" cy="370046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l-PL"/>
          </a:p>
        </p:txBody>
      </p:sp>
      <p:sp>
        <p:nvSpPr>
          <p:cNvPr id="40962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1169988" y="5086350"/>
            <a:ext cx="5208587" cy="409098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l-PL" altLang="pl-P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08100" y="1027113"/>
            <a:ext cx="4929188" cy="36972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08587" cy="409098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l-PL" altLang="pl-P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 Box 1"/>
          <p:cNvSpPr txBox="1">
            <a:spLocks noChangeArrowheads="1"/>
          </p:cNvSpPr>
          <p:nvPr/>
        </p:nvSpPr>
        <p:spPr bwMode="auto">
          <a:xfrm>
            <a:off x="1312863" y="1027113"/>
            <a:ext cx="4932362" cy="370046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l-PL"/>
          </a:p>
        </p:txBody>
      </p:sp>
      <p:sp>
        <p:nvSpPr>
          <p:cNvPr id="43010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1169988" y="5086350"/>
            <a:ext cx="5208587" cy="409098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l-PL" altLang="pl-PL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ext Box 1"/>
          <p:cNvSpPr txBox="1">
            <a:spLocks noChangeArrowheads="1"/>
          </p:cNvSpPr>
          <p:nvPr/>
        </p:nvSpPr>
        <p:spPr bwMode="auto">
          <a:xfrm>
            <a:off x="1312863" y="1027113"/>
            <a:ext cx="4932362" cy="370046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l-PL"/>
          </a:p>
        </p:txBody>
      </p:sp>
      <p:sp>
        <p:nvSpPr>
          <p:cNvPr id="44034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1169988" y="5086350"/>
            <a:ext cx="5208587" cy="409098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l-PL" altLang="pl-PL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Text Box 1"/>
          <p:cNvSpPr txBox="1">
            <a:spLocks noChangeArrowheads="1"/>
          </p:cNvSpPr>
          <p:nvPr/>
        </p:nvSpPr>
        <p:spPr bwMode="auto">
          <a:xfrm>
            <a:off x="1312863" y="1027113"/>
            <a:ext cx="4926012" cy="370046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l-PL"/>
          </a:p>
        </p:txBody>
      </p:sp>
      <p:sp>
        <p:nvSpPr>
          <p:cNvPr id="60418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1169988" y="5086350"/>
            <a:ext cx="5208587" cy="409098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l-PL" altLang="pl-PL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08100" y="1027113"/>
            <a:ext cx="4929188" cy="36972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963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08587" cy="409098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l-PL" altLang="pl-PL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08100" y="1027113"/>
            <a:ext cx="4929188" cy="36972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065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08587" cy="409098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l-PL" altLang="pl-PL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Text Box 1"/>
          <p:cNvSpPr txBox="1">
            <a:spLocks noChangeArrowheads="1"/>
          </p:cNvSpPr>
          <p:nvPr/>
        </p:nvSpPr>
        <p:spPr bwMode="auto">
          <a:xfrm>
            <a:off x="1312863" y="1027113"/>
            <a:ext cx="4926012" cy="370046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l-PL"/>
          </a:p>
        </p:txBody>
      </p:sp>
      <p:sp>
        <p:nvSpPr>
          <p:cNvPr id="71682" name="Rectangle 2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1169988" y="5086350"/>
            <a:ext cx="5208587" cy="409098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l-PL" alt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ytuł 7"/>
          <p:cNvSpPr>
            <a:spLocks noGrp="1"/>
          </p:cNvSpPr>
          <p:nvPr>
            <p:ph type="ctrTitle"/>
          </p:nvPr>
        </p:nvSpPr>
        <p:spPr>
          <a:xfrm>
            <a:off x="2520156" y="3443852"/>
            <a:ext cx="6804422" cy="2088183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9" name="Podtytuł 8"/>
          <p:cNvSpPr>
            <a:spLocks noGrp="1"/>
          </p:cNvSpPr>
          <p:nvPr>
            <p:ph type="subTitle" idx="1"/>
          </p:nvPr>
        </p:nvSpPr>
        <p:spPr>
          <a:xfrm>
            <a:off x="2520156" y="5515236"/>
            <a:ext cx="6804422" cy="1511935"/>
          </a:xfrm>
        </p:spPr>
        <p:txBody>
          <a:bodyPr/>
          <a:lstStyle>
            <a:lvl1pPr marL="0" indent="0" algn="l">
              <a:buNone/>
              <a:defRPr sz="2000" b="1">
                <a:solidFill>
                  <a:schemeClr val="tx2"/>
                </a:solidFill>
              </a:defRPr>
            </a:lvl1pPr>
            <a:lvl2pPr marL="503972" indent="0" algn="ctr">
              <a:buNone/>
            </a:lvl2pPr>
            <a:lvl3pPr marL="1007943" indent="0" algn="ctr">
              <a:buNone/>
            </a:lvl3pPr>
            <a:lvl4pPr marL="1511915" indent="0" algn="ctr">
              <a:buNone/>
            </a:lvl4pPr>
            <a:lvl5pPr marL="2015886" indent="0" algn="ctr">
              <a:buNone/>
            </a:lvl5pPr>
            <a:lvl6pPr marL="2519858" indent="0" algn="ctr">
              <a:buNone/>
            </a:lvl6pPr>
            <a:lvl7pPr marL="3023829" indent="0" algn="ctr">
              <a:buNone/>
            </a:lvl7pPr>
            <a:lvl8pPr marL="3527801" indent="0" algn="ctr">
              <a:buNone/>
            </a:lvl8pPr>
            <a:lvl9pPr marL="4031772" indent="0" algn="ctr">
              <a:buNone/>
            </a:lvl9pPr>
          </a:lstStyle>
          <a:p>
            <a:r>
              <a:rPr kumimoji="0" lang="pl-PL" smtClean="0"/>
              <a:t>Kliknij, aby edytować styl wzorca podtytułu</a:t>
            </a:r>
            <a:endParaRPr kumimoji="0" lang="en-US"/>
          </a:p>
        </p:txBody>
      </p:sp>
      <p:sp>
        <p:nvSpPr>
          <p:cNvPr id="28" name="Symbol zastępczy daty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8560088" y="1294202"/>
            <a:ext cx="2519892" cy="420026"/>
          </a:xfrm>
        </p:spPr>
        <p:txBody>
          <a:bodyPr/>
          <a:lstStyle/>
          <a:p>
            <a:pPr eaLnBrk="1" latinLnBrk="0" hangingPunct="1"/>
            <a:r>
              <a:rPr lang="pl-PL" smtClean="0"/>
              <a:t>5/28/2014</a:t>
            </a:r>
            <a:endParaRPr lang="en-US" dirty="0"/>
          </a:p>
        </p:txBody>
      </p:sp>
      <p:sp>
        <p:nvSpPr>
          <p:cNvPr id="17" name="Symbol zastępczy stopki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802409" y="4609494"/>
            <a:ext cx="4031827" cy="423386"/>
          </a:xfrm>
        </p:spPr>
        <p:txBody>
          <a:bodyPr/>
          <a:lstStyle/>
          <a:p>
            <a:r>
              <a:rPr kumimoji="0" lang="en-US" smtClean="0"/>
              <a:t>Kamieniec Ząbkowicki 2014</a:t>
            </a:r>
            <a:endParaRPr kumimoji="0" lang="en-US" dirty="0"/>
          </a:p>
        </p:txBody>
      </p:sp>
      <p:sp>
        <p:nvSpPr>
          <p:cNvPr id="10" name="Prostokąt 9"/>
          <p:cNvSpPr/>
          <p:nvPr/>
        </p:nvSpPr>
        <p:spPr bwMode="auto">
          <a:xfrm>
            <a:off x="420026" y="0"/>
            <a:ext cx="672042" cy="7559675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rostokąt 11"/>
          <p:cNvSpPr/>
          <p:nvPr/>
        </p:nvSpPr>
        <p:spPr bwMode="auto">
          <a:xfrm>
            <a:off x="304641" y="0"/>
            <a:ext cx="115385" cy="7559675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Prostokąt 13"/>
          <p:cNvSpPr/>
          <p:nvPr/>
        </p:nvSpPr>
        <p:spPr bwMode="auto">
          <a:xfrm>
            <a:off x="1092068" y="0"/>
            <a:ext cx="200501" cy="7559675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Prostokąt 18"/>
          <p:cNvSpPr/>
          <p:nvPr/>
        </p:nvSpPr>
        <p:spPr bwMode="auto">
          <a:xfrm>
            <a:off x="1258226" y="0"/>
            <a:ext cx="253868" cy="7559675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Łącznik prostoliniowy 10"/>
          <p:cNvSpPr>
            <a:spLocks noChangeShapeType="1"/>
          </p:cNvSpPr>
          <p:nvPr/>
        </p:nvSpPr>
        <p:spPr bwMode="auto">
          <a:xfrm>
            <a:off x="117237" y="0"/>
            <a:ext cx="0" cy="7559675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0794" tIns="50397" rIns="100794" bIns="50397" anchor="t" compatLnSpc="1"/>
          <a:lstStyle/>
          <a:p>
            <a:endParaRPr kumimoji="0" lang="en-US"/>
          </a:p>
        </p:txBody>
      </p:sp>
      <p:sp>
        <p:nvSpPr>
          <p:cNvPr id="18" name="Łącznik prostoliniowy 17"/>
          <p:cNvSpPr>
            <a:spLocks noChangeShapeType="1"/>
          </p:cNvSpPr>
          <p:nvPr/>
        </p:nvSpPr>
        <p:spPr bwMode="auto">
          <a:xfrm>
            <a:off x="1008063" y="0"/>
            <a:ext cx="0" cy="7559675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0794" tIns="50397" rIns="100794" bIns="50397" anchor="t" compatLnSpc="1"/>
          <a:lstStyle/>
          <a:p>
            <a:endParaRPr kumimoji="0" lang="en-US"/>
          </a:p>
        </p:txBody>
      </p:sp>
      <p:sp>
        <p:nvSpPr>
          <p:cNvPr id="20" name="Łącznik prostoliniowy 19"/>
          <p:cNvSpPr>
            <a:spLocks noChangeShapeType="1"/>
          </p:cNvSpPr>
          <p:nvPr/>
        </p:nvSpPr>
        <p:spPr bwMode="auto">
          <a:xfrm>
            <a:off x="941599" y="0"/>
            <a:ext cx="0" cy="7559675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0794" tIns="50397" rIns="100794" bIns="50397" anchor="t" compatLnSpc="1"/>
          <a:lstStyle/>
          <a:p>
            <a:endParaRPr kumimoji="0" lang="en-US"/>
          </a:p>
        </p:txBody>
      </p:sp>
      <p:sp>
        <p:nvSpPr>
          <p:cNvPr id="16" name="Łącznik prostoliniowy 15"/>
          <p:cNvSpPr>
            <a:spLocks noChangeShapeType="1"/>
          </p:cNvSpPr>
          <p:nvPr/>
        </p:nvSpPr>
        <p:spPr bwMode="auto">
          <a:xfrm>
            <a:off x="1903501" y="0"/>
            <a:ext cx="0" cy="7559675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0794" tIns="50397" rIns="100794" bIns="50397" anchor="t" compatLnSpc="1"/>
          <a:lstStyle/>
          <a:p>
            <a:endParaRPr kumimoji="0" lang="en-US"/>
          </a:p>
        </p:txBody>
      </p:sp>
      <p:sp>
        <p:nvSpPr>
          <p:cNvPr id="15" name="Łącznik prostoliniowy 14"/>
          <p:cNvSpPr>
            <a:spLocks noChangeShapeType="1"/>
          </p:cNvSpPr>
          <p:nvPr/>
        </p:nvSpPr>
        <p:spPr bwMode="auto">
          <a:xfrm>
            <a:off x="1176073" y="0"/>
            <a:ext cx="0" cy="7559675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0794" tIns="50397" rIns="100794" bIns="50397" anchor="t" compatLnSpc="1"/>
          <a:lstStyle/>
          <a:p>
            <a:endParaRPr kumimoji="0" lang="en-US"/>
          </a:p>
        </p:txBody>
      </p:sp>
      <p:sp>
        <p:nvSpPr>
          <p:cNvPr id="22" name="Łącznik prostoliniowy 21"/>
          <p:cNvSpPr>
            <a:spLocks noChangeShapeType="1"/>
          </p:cNvSpPr>
          <p:nvPr/>
        </p:nvSpPr>
        <p:spPr bwMode="auto">
          <a:xfrm>
            <a:off x="10047393" y="0"/>
            <a:ext cx="0" cy="7559675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0794" tIns="50397" rIns="100794" bIns="50397" anchor="t" compatLnSpc="1"/>
          <a:lstStyle/>
          <a:p>
            <a:endParaRPr kumimoji="0" lang="en-US"/>
          </a:p>
        </p:txBody>
      </p:sp>
      <p:sp>
        <p:nvSpPr>
          <p:cNvPr id="27" name="Prostokąt 26"/>
          <p:cNvSpPr/>
          <p:nvPr/>
        </p:nvSpPr>
        <p:spPr bwMode="auto">
          <a:xfrm>
            <a:off x="1344083" y="0"/>
            <a:ext cx="84005" cy="7559675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672041" y="3779837"/>
            <a:ext cx="1428089" cy="1427939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1443779" y="5364693"/>
            <a:ext cx="707125" cy="707051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ipsa 23"/>
          <p:cNvSpPr/>
          <p:nvPr/>
        </p:nvSpPr>
        <p:spPr bwMode="auto">
          <a:xfrm>
            <a:off x="1202840" y="6063428"/>
            <a:ext cx="151209" cy="151194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ipsa 25"/>
          <p:cNvSpPr/>
          <p:nvPr/>
        </p:nvSpPr>
        <p:spPr bwMode="auto">
          <a:xfrm>
            <a:off x="1834674" y="6380366"/>
            <a:ext cx="302419" cy="302387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ipsa 24"/>
          <p:cNvSpPr/>
          <p:nvPr/>
        </p:nvSpPr>
        <p:spPr>
          <a:xfrm>
            <a:off x="2100130" y="4955787"/>
            <a:ext cx="403225" cy="403183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ymbol zastępczy numeru slajdu 28"/>
          <p:cNvSpPr>
            <a:spLocks noGrp="1"/>
          </p:cNvSpPr>
          <p:nvPr>
            <p:ph type="sldNum" sz="quarter" idx="12"/>
          </p:nvPr>
        </p:nvSpPr>
        <p:spPr bwMode="auto">
          <a:xfrm>
            <a:off x="1461320" y="5432981"/>
            <a:ext cx="672042" cy="570474"/>
          </a:xfrm>
        </p:spPr>
        <p:txBody>
          <a:bodyPr/>
          <a:lstStyle/>
          <a:p>
            <a:fld id="{2BBB5E19-F10A-4C2F-BF6F-11C513378A2E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pl-PL" smtClean="0"/>
              <a:t>5/28/2014</a:t>
            </a:r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Kamieniec Ząbkowicki 2014</a:t>
            </a:r>
            <a:endParaRPr kumimoji="0"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7308453" y="302739"/>
            <a:ext cx="1848115" cy="6450223"/>
          </a:xfrm>
        </p:spPr>
        <p:txBody>
          <a:bodyPr vert="eaVert"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504031" y="302738"/>
            <a:ext cx="6636411" cy="6450223"/>
          </a:xfrm>
        </p:spPr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pl-PL" smtClean="0"/>
              <a:t>5/28/2014</a:t>
            </a:r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Kamieniec Ząbkowicki 2014</a:t>
            </a:r>
            <a:endParaRPr kumimoji="0"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Układ niestandard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41363" y="282575"/>
            <a:ext cx="8589962" cy="125571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9631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8" name="Symbol zastępczy zawartości 7"/>
          <p:cNvSpPr>
            <a:spLocks noGrp="1"/>
          </p:cNvSpPr>
          <p:nvPr>
            <p:ph sz="quarter" idx="1"/>
          </p:nvPr>
        </p:nvSpPr>
        <p:spPr>
          <a:xfrm>
            <a:off x="504031" y="1763924"/>
            <a:ext cx="8232510" cy="5372409"/>
          </a:xfrm>
        </p:spPr>
        <p:txBody>
          <a:bodyPr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 algn="r" eaLnBrk="1" latinLnBrk="0" hangingPunct="1"/>
            <a:r>
              <a:rPr lang="pl-PL" smtClean="0"/>
              <a:t>5/28/2014</a:t>
            </a:r>
            <a:endParaRPr lang="en-US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‹#›</a:t>
            </a:fld>
            <a:endParaRPr kumimoji="0" lang="en-US"/>
          </a:p>
        </p:txBody>
      </p:sp>
      <p:sp>
        <p:nvSpPr>
          <p:cNvPr id="10" name="Symbol zastępczy stopki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r>
              <a:rPr kumimoji="0" lang="en-US" smtClean="0"/>
              <a:t>Kamieniec Ząbkowicki 2014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520156" y="3191863"/>
            <a:ext cx="6804422" cy="2263703"/>
          </a:xfrm>
        </p:spPr>
        <p:txBody>
          <a:bodyPr/>
          <a:lstStyle>
            <a:lvl1pPr algn="l">
              <a:buNone/>
              <a:defRPr sz="3300" b="1" cap="small" baseline="0"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2520156" y="5522763"/>
            <a:ext cx="6804422" cy="1511935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8558583" y="1290163"/>
            <a:ext cx="2519892" cy="420026"/>
          </a:xfrm>
        </p:spPr>
        <p:txBody>
          <a:bodyPr/>
          <a:lstStyle/>
          <a:p>
            <a:pPr eaLnBrk="1" latinLnBrk="0" hangingPunct="1"/>
            <a:r>
              <a:rPr lang="pl-PL" smtClean="0"/>
              <a:t>5/28/2014</a:t>
            </a:r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802615" y="4606340"/>
            <a:ext cx="4031827" cy="423386"/>
          </a:xfrm>
        </p:spPr>
        <p:txBody>
          <a:bodyPr/>
          <a:lstStyle/>
          <a:p>
            <a:r>
              <a:rPr kumimoji="0" lang="en-US" smtClean="0"/>
              <a:t>Kamieniec Ząbkowicki 2014</a:t>
            </a:r>
            <a:endParaRPr kumimoji="0" lang="en-US"/>
          </a:p>
        </p:txBody>
      </p:sp>
      <p:sp>
        <p:nvSpPr>
          <p:cNvPr id="9" name="Prostokąt 8"/>
          <p:cNvSpPr/>
          <p:nvPr/>
        </p:nvSpPr>
        <p:spPr bwMode="auto">
          <a:xfrm>
            <a:off x="420026" y="0"/>
            <a:ext cx="672042" cy="7559675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Prostokąt 9"/>
          <p:cNvSpPr/>
          <p:nvPr/>
        </p:nvSpPr>
        <p:spPr bwMode="auto">
          <a:xfrm>
            <a:off x="304641" y="0"/>
            <a:ext cx="115385" cy="7559675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rostokąt 10"/>
          <p:cNvSpPr/>
          <p:nvPr/>
        </p:nvSpPr>
        <p:spPr bwMode="auto">
          <a:xfrm>
            <a:off x="1092068" y="0"/>
            <a:ext cx="200501" cy="7559675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rostokąt 11"/>
          <p:cNvSpPr/>
          <p:nvPr/>
        </p:nvSpPr>
        <p:spPr bwMode="auto">
          <a:xfrm>
            <a:off x="1258226" y="0"/>
            <a:ext cx="253868" cy="7559675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Łącznik prostoliniowy 12"/>
          <p:cNvSpPr>
            <a:spLocks noChangeShapeType="1"/>
          </p:cNvSpPr>
          <p:nvPr/>
        </p:nvSpPr>
        <p:spPr bwMode="auto">
          <a:xfrm>
            <a:off x="117237" y="0"/>
            <a:ext cx="0" cy="7559675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0794" tIns="50397" rIns="100794" bIns="50397" anchor="t" compatLnSpc="1"/>
          <a:lstStyle/>
          <a:p>
            <a:endParaRPr kumimoji="0" lang="en-US"/>
          </a:p>
        </p:txBody>
      </p:sp>
      <p:sp>
        <p:nvSpPr>
          <p:cNvPr id="14" name="Łącznik prostoliniowy 13"/>
          <p:cNvSpPr>
            <a:spLocks noChangeShapeType="1"/>
          </p:cNvSpPr>
          <p:nvPr/>
        </p:nvSpPr>
        <p:spPr bwMode="auto">
          <a:xfrm>
            <a:off x="1008063" y="0"/>
            <a:ext cx="0" cy="7559675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0794" tIns="50397" rIns="100794" bIns="50397" anchor="t" compatLnSpc="1"/>
          <a:lstStyle/>
          <a:p>
            <a:endParaRPr kumimoji="0" lang="en-US"/>
          </a:p>
        </p:txBody>
      </p:sp>
      <p:sp>
        <p:nvSpPr>
          <p:cNvPr id="15" name="Łącznik prostoliniowy 14"/>
          <p:cNvSpPr>
            <a:spLocks noChangeShapeType="1"/>
          </p:cNvSpPr>
          <p:nvPr/>
        </p:nvSpPr>
        <p:spPr bwMode="auto">
          <a:xfrm>
            <a:off x="941599" y="0"/>
            <a:ext cx="0" cy="7559675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0794" tIns="50397" rIns="100794" bIns="50397" anchor="t" compatLnSpc="1"/>
          <a:lstStyle/>
          <a:p>
            <a:endParaRPr kumimoji="0" lang="en-US"/>
          </a:p>
        </p:txBody>
      </p:sp>
      <p:sp>
        <p:nvSpPr>
          <p:cNvPr id="16" name="Łącznik prostoliniowy 15"/>
          <p:cNvSpPr>
            <a:spLocks noChangeShapeType="1"/>
          </p:cNvSpPr>
          <p:nvPr/>
        </p:nvSpPr>
        <p:spPr bwMode="auto">
          <a:xfrm>
            <a:off x="1903501" y="0"/>
            <a:ext cx="0" cy="7559675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0794" tIns="50397" rIns="100794" bIns="50397" anchor="t" compatLnSpc="1"/>
          <a:lstStyle/>
          <a:p>
            <a:endParaRPr kumimoji="0" lang="en-US"/>
          </a:p>
        </p:txBody>
      </p:sp>
      <p:sp>
        <p:nvSpPr>
          <p:cNvPr id="17" name="Łącznik prostoliniowy 16"/>
          <p:cNvSpPr>
            <a:spLocks noChangeShapeType="1"/>
          </p:cNvSpPr>
          <p:nvPr/>
        </p:nvSpPr>
        <p:spPr bwMode="auto">
          <a:xfrm>
            <a:off x="1176073" y="0"/>
            <a:ext cx="0" cy="7559675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0794" tIns="50397" rIns="100794" bIns="50397" anchor="t" compatLnSpc="1"/>
          <a:lstStyle/>
          <a:p>
            <a:endParaRPr kumimoji="0" lang="en-US"/>
          </a:p>
        </p:txBody>
      </p:sp>
      <p:sp>
        <p:nvSpPr>
          <p:cNvPr id="18" name="Prostokąt 17"/>
          <p:cNvSpPr/>
          <p:nvPr/>
        </p:nvSpPr>
        <p:spPr bwMode="auto">
          <a:xfrm>
            <a:off x="1344083" y="0"/>
            <a:ext cx="84005" cy="7559675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ipsa 18"/>
          <p:cNvSpPr/>
          <p:nvPr/>
        </p:nvSpPr>
        <p:spPr bwMode="auto">
          <a:xfrm>
            <a:off x="672041" y="3779837"/>
            <a:ext cx="1428089" cy="1427939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ipsa 19"/>
          <p:cNvSpPr/>
          <p:nvPr/>
        </p:nvSpPr>
        <p:spPr bwMode="auto">
          <a:xfrm>
            <a:off x="1460394" y="5364693"/>
            <a:ext cx="707125" cy="707051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1202840" y="6063428"/>
            <a:ext cx="151209" cy="151194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ipsa 21"/>
          <p:cNvSpPr/>
          <p:nvPr/>
        </p:nvSpPr>
        <p:spPr bwMode="auto">
          <a:xfrm>
            <a:off x="1834674" y="6383726"/>
            <a:ext cx="302419" cy="302387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2071511" y="4938247"/>
            <a:ext cx="403225" cy="403183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Łącznik prostoliniowy 25"/>
          <p:cNvSpPr>
            <a:spLocks noChangeShapeType="1"/>
          </p:cNvSpPr>
          <p:nvPr/>
        </p:nvSpPr>
        <p:spPr bwMode="auto">
          <a:xfrm>
            <a:off x="10029851" y="0"/>
            <a:ext cx="0" cy="7559675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0794" tIns="50397" rIns="100794" bIns="50397" anchor="t" compatLnSpc="1"/>
          <a:lstStyle/>
          <a:p>
            <a:endParaRPr kumimoji="0"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 bwMode="auto">
          <a:xfrm>
            <a:off x="1477936" y="5432981"/>
            <a:ext cx="672042" cy="570474"/>
          </a:xfrm>
        </p:spPr>
        <p:txBody>
          <a:bodyPr/>
          <a:lstStyle/>
          <a:p>
            <a:fld id="{2BBB5E19-F10A-4C2F-BF6F-11C513378A2E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pl-PL" smtClean="0"/>
              <a:t>5/28/2014</a:t>
            </a:r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Kamieniec Ząbkowicki 2014</a:t>
            </a:r>
            <a:endParaRPr kumimoji="0"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9" name="Symbol zastępczy zawartości 8"/>
          <p:cNvSpPr>
            <a:spLocks noGrp="1"/>
          </p:cNvSpPr>
          <p:nvPr>
            <p:ph sz="quarter" idx="1"/>
          </p:nvPr>
        </p:nvSpPr>
        <p:spPr>
          <a:xfrm>
            <a:off x="504031" y="1763924"/>
            <a:ext cx="4032250" cy="5039783"/>
          </a:xfrm>
        </p:spPr>
        <p:txBody>
          <a:bodyPr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11" name="Symbol zastępczy zawartości 10"/>
          <p:cNvSpPr>
            <a:spLocks noGrp="1"/>
          </p:cNvSpPr>
          <p:nvPr>
            <p:ph sz="quarter" idx="2"/>
          </p:nvPr>
        </p:nvSpPr>
        <p:spPr>
          <a:xfrm>
            <a:off x="4707652" y="1763924"/>
            <a:ext cx="4032250" cy="5039783"/>
          </a:xfrm>
        </p:spPr>
        <p:txBody>
          <a:bodyPr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4031" y="300987"/>
            <a:ext cx="8316516" cy="1259946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pl-PL" smtClean="0"/>
              <a:t>5/28/2014</a:t>
            </a:r>
            <a:endParaRPr lang="en-US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Kamieniec Ząbkowicki 2014</a:t>
            </a:r>
            <a:endParaRPr kumimoji="0" lang="en-US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11" name="Symbol zastępczy zawartości 10"/>
          <p:cNvSpPr>
            <a:spLocks noGrp="1"/>
          </p:cNvSpPr>
          <p:nvPr>
            <p:ph sz="quarter" idx="2"/>
          </p:nvPr>
        </p:nvSpPr>
        <p:spPr>
          <a:xfrm>
            <a:off x="504031" y="2603888"/>
            <a:ext cx="4032250" cy="4283816"/>
          </a:xfrm>
        </p:spPr>
        <p:txBody>
          <a:bodyPr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13" name="Symbol zastępczy zawartości 12"/>
          <p:cNvSpPr>
            <a:spLocks noGrp="1"/>
          </p:cNvSpPr>
          <p:nvPr>
            <p:ph sz="quarter" idx="4"/>
          </p:nvPr>
        </p:nvSpPr>
        <p:spPr>
          <a:xfrm>
            <a:off x="4819799" y="2603888"/>
            <a:ext cx="4032250" cy="4283816"/>
          </a:xfrm>
        </p:spPr>
        <p:txBody>
          <a:bodyPr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12" name="Symbol zastępczy tekstu 11"/>
          <p:cNvSpPr>
            <a:spLocks noGrp="1"/>
          </p:cNvSpPr>
          <p:nvPr>
            <p:ph type="body" sz="quarter" idx="1"/>
          </p:nvPr>
        </p:nvSpPr>
        <p:spPr>
          <a:xfrm>
            <a:off x="504031" y="1730326"/>
            <a:ext cx="4032250" cy="725729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14" name="Symbol zastępczy tekstu 13"/>
          <p:cNvSpPr>
            <a:spLocks noGrp="1"/>
          </p:cNvSpPr>
          <p:nvPr>
            <p:ph type="body" sz="quarter" idx="3"/>
          </p:nvPr>
        </p:nvSpPr>
        <p:spPr>
          <a:xfrm>
            <a:off x="4788297" y="1730326"/>
            <a:ext cx="4032250" cy="725729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6" name="Symbol zastępczy daty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algn="r" eaLnBrk="1" latinLnBrk="0" hangingPunct="1"/>
            <a:r>
              <a:rPr lang="pl-PL" smtClean="0"/>
              <a:t>5/28/2014</a:t>
            </a:r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‹#›</a:t>
            </a:fld>
            <a:endParaRPr kumimoji="0" lang="en-US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r>
              <a:rPr kumimoji="0" lang="en-US" smtClean="0"/>
              <a:t>Kamieniec Ząbkowicki 2014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r>
              <a:rPr lang="pl-PL" smtClean="0"/>
              <a:t>5/28/2014</a:t>
            </a:r>
            <a:endParaRPr lang="en-US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Kamieniec Ząbkowicki 2014</a:t>
            </a:r>
            <a:endParaRPr kumimoji="0" lang="en-US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Łącznik prostoliniowy 9"/>
          <p:cNvSpPr>
            <a:spLocks noChangeShapeType="1"/>
          </p:cNvSpPr>
          <p:nvPr/>
        </p:nvSpPr>
        <p:spPr bwMode="auto">
          <a:xfrm>
            <a:off x="9660599" y="0"/>
            <a:ext cx="0" cy="7559675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0794" tIns="50397" rIns="100794" bIns="50397" anchor="t" compatLnSpc="1"/>
          <a:lstStyle/>
          <a:p>
            <a:endParaRPr kumimoji="0" lang="en-US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rot="5400000">
            <a:off x="3717596" y="3527822"/>
            <a:ext cx="6954901" cy="504031"/>
          </a:xfrm>
        </p:spPr>
        <p:txBody>
          <a:bodyPr anchor="b"/>
          <a:lstStyle>
            <a:lvl1pPr algn="l">
              <a:buNone/>
              <a:defRPr sz="2200" b="1" cap="small" baseline="0"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7510066" y="302387"/>
            <a:ext cx="1683464" cy="5493364"/>
          </a:xfrm>
        </p:spPr>
        <p:txBody>
          <a:bodyPr/>
          <a:lstStyle>
            <a:lvl1pPr marL="0" indent="0">
              <a:spcBef>
                <a:spcPts val="441"/>
              </a:spcBef>
              <a:spcAft>
                <a:spcPts val="1102"/>
              </a:spcAft>
              <a:buNone/>
              <a:defRPr sz="1300"/>
            </a:lvl1pPr>
            <a:lvl2pPr>
              <a:buNone/>
              <a:defRPr sz="1300"/>
            </a:lvl2pPr>
            <a:lvl3pPr>
              <a:buNone/>
              <a:defRPr sz="1100"/>
            </a:lvl3pPr>
            <a:lvl4pPr>
              <a:buNone/>
              <a:defRPr sz="1000"/>
            </a:lvl4pPr>
            <a:lvl5pPr>
              <a:buNone/>
              <a:defRPr sz="1000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8" name="Łącznik prostoliniowy 7"/>
          <p:cNvSpPr>
            <a:spLocks noChangeShapeType="1"/>
          </p:cNvSpPr>
          <p:nvPr/>
        </p:nvSpPr>
        <p:spPr bwMode="auto">
          <a:xfrm>
            <a:off x="6888427" y="0"/>
            <a:ext cx="0" cy="7559675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0794" tIns="50397" rIns="100794" bIns="50397" anchor="t" compatLnSpc="1"/>
          <a:lstStyle/>
          <a:p>
            <a:endParaRPr kumimoji="0" lang="en-US" dirty="0"/>
          </a:p>
        </p:txBody>
      </p:sp>
      <p:sp>
        <p:nvSpPr>
          <p:cNvPr id="9" name="Łącznik prostoliniowy 8"/>
          <p:cNvSpPr>
            <a:spLocks noChangeShapeType="1"/>
          </p:cNvSpPr>
          <p:nvPr/>
        </p:nvSpPr>
        <p:spPr bwMode="auto">
          <a:xfrm>
            <a:off x="6826576" y="0"/>
            <a:ext cx="0" cy="7559675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0794" tIns="50397" rIns="100794" bIns="50397" anchor="t" compatLnSpc="1"/>
          <a:lstStyle/>
          <a:p>
            <a:endParaRPr kumimoji="0" lang="en-US" dirty="0"/>
          </a:p>
        </p:txBody>
      </p:sp>
      <p:sp>
        <p:nvSpPr>
          <p:cNvPr id="11" name="Łącznik prostoliniowy 10"/>
          <p:cNvSpPr>
            <a:spLocks noChangeShapeType="1"/>
          </p:cNvSpPr>
          <p:nvPr/>
        </p:nvSpPr>
        <p:spPr bwMode="auto">
          <a:xfrm>
            <a:off x="9912615" y="0"/>
            <a:ext cx="0" cy="7559675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0794" tIns="50397" rIns="100794" bIns="50397" anchor="t" compatLnSpc="1"/>
          <a:lstStyle/>
          <a:p>
            <a:endParaRPr kumimoji="0" lang="en-US"/>
          </a:p>
        </p:txBody>
      </p:sp>
      <p:sp>
        <p:nvSpPr>
          <p:cNvPr id="12" name="Prostokąt 11"/>
          <p:cNvSpPr/>
          <p:nvPr/>
        </p:nvSpPr>
        <p:spPr bwMode="auto">
          <a:xfrm>
            <a:off x="9744604" y="0"/>
            <a:ext cx="336021" cy="7559675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Łącznik prostoliniowy 12"/>
          <p:cNvSpPr>
            <a:spLocks noChangeShapeType="1"/>
          </p:cNvSpPr>
          <p:nvPr/>
        </p:nvSpPr>
        <p:spPr bwMode="auto">
          <a:xfrm>
            <a:off x="9828609" y="0"/>
            <a:ext cx="0" cy="7559675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0794" tIns="50397" rIns="100794" bIns="50397" anchor="t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8991917" y="6299729"/>
            <a:ext cx="604838" cy="604774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Symbol zastępczy zawartości 17"/>
          <p:cNvSpPr>
            <a:spLocks noGrp="1"/>
          </p:cNvSpPr>
          <p:nvPr>
            <p:ph sz="quarter" idx="1"/>
          </p:nvPr>
        </p:nvSpPr>
        <p:spPr>
          <a:xfrm>
            <a:off x="336021" y="302387"/>
            <a:ext cx="6216385" cy="6975060"/>
          </a:xfrm>
        </p:spPr>
        <p:txBody>
          <a:bodyPr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21" name="Symbol zastępczy daty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 algn="r" eaLnBrk="1" latinLnBrk="0" hangingPunct="1"/>
            <a:r>
              <a:rPr lang="pl-PL" smtClean="0"/>
              <a:t>5/28/2014</a:t>
            </a:r>
            <a:endParaRPr lang="en-US" dirty="0"/>
          </a:p>
        </p:txBody>
      </p:sp>
      <p:sp>
        <p:nvSpPr>
          <p:cNvPr id="22" name="Symbol zastępczy numeru slajd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‹#›</a:t>
            </a:fld>
            <a:endParaRPr kumimoji="0" lang="en-US"/>
          </a:p>
        </p:txBody>
      </p:sp>
      <p:sp>
        <p:nvSpPr>
          <p:cNvPr id="23" name="Symbol zastępczy stopki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r>
              <a:rPr kumimoji="0" lang="en-US" smtClean="0"/>
              <a:t>Kamieniec Ząbkowicki 2014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Łącznik prostoliniowy 8"/>
          <p:cNvSpPr>
            <a:spLocks noChangeShapeType="1"/>
          </p:cNvSpPr>
          <p:nvPr/>
        </p:nvSpPr>
        <p:spPr bwMode="auto">
          <a:xfrm>
            <a:off x="9660599" y="0"/>
            <a:ext cx="0" cy="7559675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0794" tIns="50397" rIns="100794" bIns="50397" anchor="t" compatLnSpc="1"/>
          <a:lstStyle/>
          <a:p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8991917" y="6299729"/>
            <a:ext cx="604838" cy="604774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 rot="5400000">
            <a:off x="3693654" y="3527822"/>
            <a:ext cx="6954901" cy="504031"/>
          </a:xfrm>
        </p:spPr>
        <p:txBody>
          <a:bodyPr anchor="b"/>
          <a:lstStyle>
            <a:lvl1pPr algn="l">
              <a:buNone/>
              <a:defRPr sz="2200" b="1"/>
            </a:lvl1pPr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0" y="0"/>
            <a:ext cx="6804422" cy="7559675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500"/>
            </a:lvl1pPr>
          </a:lstStyle>
          <a:p>
            <a:pPr algn="ctr" eaLnBrk="1" latinLnBrk="0" hangingPunct="1">
              <a:buFontTx/>
              <a:buNone/>
            </a:pPr>
            <a:r>
              <a:rPr kumimoji="0" lang="pl-PL" smtClean="0"/>
              <a:t>Kliknij ikonę, aby dodać obraz</a:t>
            </a:r>
            <a:endParaRPr kumimoji="0" lang="en-US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7458823" y="291888"/>
            <a:ext cx="1680104" cy="5463125"/>
          </a:xfrm>
        </p:spPr>
        <p:txBody>
          <a:bodyPr rot="0" spcFirstLastPara="0" vertOverflow="overflow" horzOverflow="overflow" vert="horz" wrap="square" lIns="100794" tIns="50397" rIns="100794" bIns="50397" numCol="1" spcCol="302383" rtlCol="0" fromWordArt="0" anchor="t" anchorCtr="0" forceAA="0" compatLnSpc="1">
            <a:normAutofit/>
          </a:bodyPr>
          <a:lstStyle>
            <a:lvl1pPr marL="0" indent="0">
              <a:spcBef>
                <a:spcPts val="110"/>
              </a:spcBef>
              <a:spcAft>
                <a:spcPts val="441"/>
              </a:spcAft>
              <a:buFontTx/>
              <a:buNone/>
              <a:defRPr sz="13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10" name="Łącznik prostoliniowy 9"/>
          <p:cNvSpPr>
            <a:spLocks noChangeShapeType="1"/>
          </p:cNvSpPr>
          <p:nvPr/>
        </p:nvSpPr>
        <p:spPr bwMode="auto">
          <a:xfrm>
            <a:off x="9912615" y="0"/>
            <a:ext cx="0" cy="7559675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0794" tIns="50397" rIns="100794" bIns="50397" anchor="t" compatLnSpc="1"/>
          <a:lstStyle/>
          <a:p>
            <a:endParaRPr kumimoji="0" lang="en-US"/>
          </a:p>
        </p:txBody>
      </p:sp>
      <p:sp>
        <p:nvSpPr>
          <p:cNvPr id="11" name="Prostokąt 10"/>
          <p:cNvSpPr/>
          <p:nvPr/>
        </p:nvSpPr>
        <p:spPr bwMode="auto">
          <a:xfrm>
            <a:off x="9744604" y="0"/>
            <a:ext cx="336021" cy="7559675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Łącznik prostoliniowy 11"/>
          <p:cNvSpPr>
            <a:spLocks noChangeShapeType="1"/>
          </p:cNvSpPr>
          <p:nvPr/>
        </p:nvSpPr>
        <p:spPr bwMode="auto">
          <a:xfrm>
            <a:off x="9828609" y="0"/>
            <a:ext cx="0" cy="7559675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0794" tIns="50397" rIns="100794" bIns="50397" anchor="t" compatLnSpc="1"/>
          <a:lstStyle/>
          <a:p>
            <a:endParaRPr kumimoji="0" lang="en-US"/>
          </a:p>
        </p:txBody>
      </p:sp>
      <p:sp>
        <p:nvSpPr>
          <p:cNvPr id="19" name="Łącznik prostoliniowy 18"/>
          <p:cNvSpPr>
            <a:spLocks noChangeShapeType="1"/>
          </p:cNvSpPr>
          <p:nvPr/>
        </p:nvSpPr>
        <p:spPr bwMode="auto">
          <a:xfrm>
            <a:off x="6888427" y="0"/>
            <a:ext cx="0" cy="7559675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0794" tIns="50397" rIns="100794" bIns="50397" anchor="t" compatLnSpc="1"/>
          <a:lstStyle/>
          <a:p>
            <a:endParaRPr kumimoji="0" lang="en-US" dirty="0"/>
          </a:p>
        </p:txBody>
      </p:sp>
      <p:sp>
        <p:nvSpPr>
          <p:cNvPr id="20" name="Łącznik prostoliniowy 19"/>
          <p:cNvSpPr>
            <a:spLocks noChangeShapeType="1"/>
          </p:cNvSpPr>
          <p:nvPr/>
        </p:nvSpPr>
        <p:spPr bwMode="auto">
          <a:xfrm>
            <a:off x="6826576" y="0"/>
            <a:ext cx="0" cy="7559675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0794" tIns="50397" rIns="100794" bIns="50397" anchor="t" compatLnSpc="1"/>
          <a:lstStyle/>
          <a:p>
            <a:endParaRPr kumimoji="0" lang="en-US" dirty="0"/>
          </a:p>
        </p:txBody>
      </p:sp>
      <p:sp>
        <p:nvSpPr>
          <p:cNvPr id="17" name="Symbol zastępczy daty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algn="r" eaLnBrk="1" latinLnBrk="0" hangingPunct="1"/>
            <a:r>
              <a:rPr lang="pl-PL" smtClean="0"/>
              <a:t>5/28/2014</a:t>
            </a:r>
            <a:endParaRPr lang="en-US"/>
          </a:p>
        </p:txBody>
      </p:sp>
      <p:sp>
        <p:nvSpPr>
          <p:cNvPr id="18" name="Symbol zastępczy numeru slajd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‹#›</a:t>
            </a:fld>
            <a:endParaRPr kumimoji="0" lang="en-US"/>
          </a:p>
        </p:txBody>
      </p:sp>
      <p:sp>
        <p:nvSpPr>
          <p:cNvPr id="21" name="Symbol zastępczy stopki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r>
              <a:rPr kumimoji="0" lang="en-US" smtClean="0"/>
              <a:t>Kamieniec Ząbkowicki 2014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Łącznik prostoliniowy 15"/>
          <p:cNvSpPr>
            <a:spLocks noChangeShapeType="1"/>
          </p:cNvSpPr>
          <p:nvPr/>
        </p:nvSpPr>
        <p:spPr bwMode="auto">
          <a:xfrm>
            <a:off x="9660599" y="0"/>
            <a:ext cx="0" cy="7559675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0794" tIns="50397" rIns="100794" bIns="50397" anchor="t" compatLnSpc="1"/>
          <a:lstStyle/>
          <a:p>
            <a:endParaRPr kumimoji="0" lang="en-US" dirty="0"/>
          </a:p>
        </p:txBody>
      </p:sp>
      <p:sp>
        <p:nvSpPr>
          <p:cNvPr id="22" name="Symbol zastępczy tytułu 21"/>
          <p:cNvSpPr>
            <a:spLocks noGrp="1"/>
          </p:cNvSpPr>
          <p:nvPr>
            <p:ph type="title"/>
          </p:nvPr>
        </p:nvSpPr>
        <p:spPr>
          <a:xfrm>
            <a:off x="504031" y="302737"/>
            <a:ext cx="8232510" cy="1259946"/>
          </a:xfrm>
          <a:prstGeom prst="rect">
            <a:avLst/>
          </a:prstGeom>
        </p:spPr>
        <p:txBody>
          <a:bodyPr vert="horz" lIns="100794" tIns="50397" rIns="100794" bIns="50397" anchor="b">
            <a:normAutofit/>
          </a:bodyPr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13" name="Symbol zastępczy tekstu 12"/>
          <p:cNvSpPr>
            <a:spLocks noGrp="1"/>
          </p:cNvSpPr>
          <p:nvPr>
            <p:ph type="body" idx="1"/>
          </p:nvPr>
        </p:nvSpPr>
        <p:spPr>
          <a:xfrm>
            <a:off x="504031" y="1763924"/>
            <a:ext cx="8232510" cy="5372409"/>
          </a:xfrm>
          <a:prstGeom prst="rect">
            <a:avLst/>
          </a:prstGeom>
        </p:spPr>
        <p:txBody>
          <a:bodyPr vert="horz" lIns="100794" tIns="50397" rIns="100794" bIns="50397">
            <a:normAutofit/>
          </a:bodyPr>
          <a:lstStyle/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  <a:p>
            <a:pPr lvl="1" eaLnBrk="1" latinLnBrk="0" hangingPunct="1"/>
            <a:r>
              <a:rPr kumimoji="0" lang="pl-PL" smtClean="0"/>
              <a:t>Drugi poziom</a:t>
            </a:r>
          </a:p>
          <a:p>
            <a:pPr lvl="2" eaLnBrk="1" latinLnBrk="0" hangingPunct="1"/>
            <a:r>
              <a:rPr kumimoji="0" lang="pl-PL" smtClean="0"/>
              <a:t>Trzeci poziom</a:t>
            </a:r>
          </a:p>
          <a:p>
            <a:pPr lvl="3" eaLnBrk="1" latinLnBrk="0" hangingPunct="1"/>
            <a:r>
              <a:rPr kumimoji="0" lang="pl-PL" smtClean="0"/>
              <a:t>Czwarty poziom</a:t>
            </a:r>
          </a:p>
          <a:p>
            <a:pPr lvl="4" eaLnBrk="1" latinLnBrk="0" hangingPunct="1"/>
            <a:r>
              <a:rPr kumimoji="0" lang="pl-PL" smtClean="0"/>
              <a:t>Piąty poziom</a:t>
            </a:r>
            <a:endParaRPr kumimoji="0" lang="en-US"/>
          </a:p>
        </p:txBody>
      </p:sp>
      <p:sp>
        <p:nvSpPr>
          <p:cNvPr id="14" name="Symbol zastępczy daty 13"/>
          <p:cNvSpPr>
            <a:spLocks noGrp="1"/>
          </p:cNvSpPr>
          <p:nvPr>
            <p:ph type="dt" sz="half" idx="2"/>
          </p:nvPr>
        </p:nvSpPr>
        <p:spPr>
          <a:xfrm rot="5400000">
            <a:off x="8367035" y="1192518"/>
            <a:ext cx="2217505" cy="423386"/>
          </a:xfrm>
          <a:prstGeom prst="rect">
            <a:avLst/>
          </a:prstGeom>
        </p:spPr>
        <p:txBody>
          <a:bodyPr vert="horz" lIns="100794" tIns="50397" rIns="100794" bIns="50397" anchor="ctr" anchorCtr="0"/>
          <a:lstStyle>
            <a:lvl1pPr algn="r" eaLnBrk="1" latinLnBrk="0" hangingPunct="1">
              <a:defRPr kumimoji="0" sz="1300"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r>
              <a:rPr lang="pl-PL" smtClean="0"/>
              <a:t>5/28/2014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3"/>
          </p:nvPr>
        </p:nvSpPr>
        <p:spPr>
          <a:xfrm rot="5400000">
            <a:off x="7706380" y="4119594"/>
            <a:ext cx="3527848" cy="403225"/>
          </a:xfrm>
          <a:prstGeom prst="rect">
            <a:avLst/>
          </a:prstGeom>
        </p:spPr>
        <p:txBody>
          <a:bodyPr vert="horz" lIns="100794" tIns="50397" rIns="100794" bIns="50397" anchor="ctr" anchorCtr="0"/>
          <a:lstStyle>
            <a:lvl1pPr algn="l" eaLnBrk="1" latinLnBrk="0" hangingPunct="1">
              <a:defRPr kumimoji="0" sz="1300">
                <a:solidFill>
                  <a:schemeClr val="tx2"/>
                </a:solidFill>
              </a:defRPr>
            </a:lvl1pPr>
          </a:lstStyle>
          <a:p>
            <a:pPr algn="l" eaLnBrk="1" latinLnBrk="0" hangingPunct="1"/>
            <a:r>
              <a:rPr kumimoji="0" lang="en-US" smtClean="0">
                <a:solidFill>
                  <a:schemeClr val="tx2"/>
                </a:solidFill>
              </a:rPr>
              <a:t>Kamieniec Ząbkowicki 2014</a:t>
            </a:r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7" name="Łącznik prostoliniowy 6"/>
          <p:cNvSpPr>
            <a:spLocks noChangeShapeType="1"/>
          </p:cNvSpPr>
          <p:nvPr/>
        </p:nvSpPr>
        <p:spPr bwMode="auto">
          <a:xfrm>
            <a:off x="84005" y="0"/>
            <a:ext cx="0" cy="7559675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0794" tIns="50397" rIns="100794" bIns="50397" anchor="t" compatLnSpc="1"/>
          <a:lstStyle/>
          <a:p>
            <a:endParaRPr kumimoji="0" lang="en-US"/>
          </a:p>
        </p:txBody>
      </p:sp>
      <p:sp>
        <p:nvSpPr>
          <p:cNvPr id="9" name="Łącznik prostoliniowy 8"/>
          <p:cNvSpPr>
            <a:spLocks noChangeShapeType="1"/>
          </p:cNvSpPr>
          <p:nvPr/>
        </p:nvSpPr>
        <p:spPr bwMode="auto">
          <a:xfrm>
            <a:off x="9912615" y="0"/>
            <a:ext cx="0" cy="7559675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0794" tIns="50397" rIns="100794" bIns="50397" anchor="t" compatLnSpc="1"/>
          <a:lstStyle/>
          <a:p>
            <a:endParaRPr kumimoji="0" lang="en-US"/>
          </a:p>
        </p:txBody>
      </p:sp>
      <p:sp>
        <p:nvSpPr>
          <p:cNvPr id="10" name="Prostokąt 9"/>
          <p:cNvSpPr/>
          <p:nvPr/>
        </p:nvSpPr>
        <p:spPr bwMode="auto">
          <a:xfrm>
            <a:off x="9744604" y="0"/>
            <a:ext cx="336021" cy="7559675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Łącznik prostoliniowy 10"/>
          <p:cNvSpPr>
            <a:spLocks noChangeShapeType="1"/>
          </p:cNvSpPr>
          <p:nvPr/>
        </p:nvSpPr>
        <p:spPr bwMode="auto">
          <a:xfrm>
            <a:off x="9828609" y="0"/>
            <a:ext cx="0" cy="7559675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0794" tIns="50397" rIns="100794" bIns="50397" anchor="t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8991917" y="6299729"/>
            <a:ext cx="604838" cy="604774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ymbol zastępczy numeru slajdu 22"/>
          <p:cNvSpPr>
            <a:spLocks noGrp="1"/>
          </p:cNvSpPr>
          <p:nvPr>
            <p:ph type="sldNum" sz="quarter" idx="4"/>
          </p:nvPr>
        </p:nvSpPr>
        <p:spPr>
          <a:xfrm>
            <a:off x="8961675" y="6320728"/>
            <a:ext cx="672042" cy="574535"/>
          </a:xfrm>
          <a:prstGeom prst="rect">
            <a:avLst/>
          </a:prstGeom>
        </p:spPr>
        <p:txBody>
          <a:bodyPr vert="horz" lIns="100794" tIns="50397" rIns="100794" bIns="50397" anchor="ctr"/>
          <a:lstStyle>
            <a:lvl1pPr algn="ctr" eaLnBrk="1" latinLnBrk="0" hangingPunct="1">
              <a:defRPr kumimoji="0" sz="1500" b="1">
                <a:solidFill>
                  <a:srgbClr val="FFFFFF"/>
                </a:solidFill>
              </a:defRPr>
            </a:lvl1pPr>
          </a:lstStyle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‹#›</a:t>
            </a:fld>
            <a:endParaRPr kumimoji="0" lang="en-US" sz="1500" b="1" dirty="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33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02383" indent="-302383" algn="l" rtl="0" eaLnBrk="1" latinLnBrk="0" hangingPunct="1">
        <a:spcBef>
          <a:spcPts val="661"/>
        </a:spcBef>
        <a:buClr>
          <a:schemeClr val="accent1"/>
        </a:buClr>
        <a:buSzPct val="70000"/>
        <a:buFont typeface="Wingdings"/>
        <a:buChar char="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705560" indent="-302383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indent="-201589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10326" indent="-201589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12709" indent="-201589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915092" indent="-201589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217475" indent="-201589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5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519858" indent="-201589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5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822241" indent="-201589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5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ctrTitle"/>
          </p:nvPr>
        </p:nvSpPr>
        <p:spPr>
          <a:xfrm>
            <a:off x="791840" y="1403573"/>
            <a:ext cx="8655897" cy="2016224"/>
          </a:xfrm>
        </p:spPr>
        <p:txBody>
          <a:bodyPr>
            <a:normAutofit/>
          </a:bodyPr>
          <a:lstStyle/>
          <a:p>
            <a:pPr algn="ctr"/>
            <a:r>
              <a:rPr lang="pl-PL" sz="4000" dirty="0" smtClean="0"/>
              <a:t>Stosowanie rozwiązań zamiennych w stosunku do budynków istniejących </a:t>
            </a:r>
            <a:endParaRPr lang="pl-PL" sz="4000" dirty="0"/>
          </a:p>
        </p:txBody>
      </p:sp>
      <p:sp>
        <p:nvSpPr>
          <p:cNvPr id="2" name="pole tekstowe 1"/>
          <p:cNvSpPr txBox="1"/>
          <p:nvPr/>
        </p:nvSpPr>
        <p:spPr>
          <a:xfrm>
            <a:off x="647824" y="5868069"/>
            <a:ext cx="4104456" cy="323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>
                <a:solidFill>
                  <a:schemeClr val="tx1"/>
                </a:solidFill>
              </a:rPr>
              <a:t>b</a:t>
            </a:r>
            <a:r>
              <a:rPr lang="pl-PL" sz="2400" dirty="0" smtClean="0">
                <a:solidFill>
                  <a:schemeClr val="tx1"/>
                </a:solidFill>
              </a:rPr>
              <a:t>ryg. mgr inż. Dariusz Buła</a:t>
            </a:r>
            <a:endParaRPr lang="pl-PL" sz="2400" dirty="0">
              <a:solidFill>
                <a:schemeClr val="tx1"/>
              </a:solidFill>
            </a:endParaRPr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>
          <a:xfrm rot="5400000">
            <a:off x="7700587" y="4287914"/>
            <a:ext cx="4031827" cy="423386"/>
          </a:xfrm>
        </p:spPr>
        <p:txBody>
          <a:bodyPr/>
          <a:lstStyle/>
          <a:p>
            <a:r>
              <a:rPr kumimoji="0" lang="pl-PL" dirty="0" smtClean="0"/>
              <a:t>Kamieniec </a:t>
            </a:r>
            <a:r>
              <a:rPr lang="pl-PL" dirty="0" err="1"/>
              <a:t>Z</a:t>
            </a:r>
            <a:r>
              <a:rPr kumimoji="0" lang="pl-PL" dirty="0" err="1" smtClean="0"/>
              <a:t>ąbkowick</a:t>
            </a:r>
            <a:r>
              <a:rPr kumimoji="0" lang="en-US" dirty="0" err="1" smtClean="0"/>
              <a:t>i</a:t>
            </a:r>
            <a:r>
              <a:rPr kumimoji="0" lang="pl-PL" dirty="0" smtClean="0"/>
              <a:t> </a:t>
            </a:r>
            <a:r>
              <a:rPr kumimoji="0" lang="en-US" dirty="0" smtClean="0"/>
              <a:t> 2014</a:t>
            </a:r>
            <a:endParaRPr kumimoji="0" lang="en-US" dirty="0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zawartości 3"/>
          <p:cNvSpPr>
            <a:spLocks noGrp="1"/>
          </p:cNvSpPr>
          <p:nvPr>
            <p:ph sz="quarter" idx="1"/>
          </p:nvPr>
        </p:nvSpPr>
        <p:spPr>
          <a:xfrm>
            <a:off x="647824" y="467470"/>
            <a:ext cx="8232510" cy="2880320"/>
          </a:xfrm>
        </p:spPr>
        <p:txBody>
          <a:bodyPr/>
          <a:lstStyle/>
          <a:p>
            <a:pPr marL="0" indent="0">
              <a:buNone/>
            </a:pPr>
            <a:r>
              <a:rPr lang="pl-PL" dirty="0"/>
              <a:t>4. Dla budynków i terenów wpisanych do rejestru zabytków lub obszarów objętych ochroną konserwatorską na podstawie ustaleń miejscowego planu zagospodarowania przestrzennego ekspertyza, o której mowa w ust. 2, podlega również uzgodnieniu z wojewódzkim konserwatorem zabytków.</a:t>
            </a:r>
          </a:p>
        </p:txBody>
      </p:sp>
      <p:sp>
        <p:nvSpPr>
          <p:cNvPr id="2" name="Symbol zastępczy stopki 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Kamieniec Ząbkowicki 2014</a:t>
            </a:r>
            <a:endParaRPr kumimoji="0" lang="en-US"/>
          </a:p>
        </p:txBody>
      </p:sp>
      <p:pic>
        <p:nvPicPr>
          <p:cNvPr id="19458" name="Picture 2" descr="G:\Pałac Muchów\Muchów\DSC0397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872" y="3275781"/>
            <a:ext cx="7632848" cy="4103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zawartości 3"/>
          <p:cNvSpPr>
            <a:spLocks noGrp="1"/>
          </p:cNvSpPr>
          <p:nvPr>
            <p:ph sz="quarter" idx="1"/>
          </p:nvPr>
        </p:nvSpPr>
        <p:spPr>
          <a:xfrm>
            <a:off x="719832" y="323454"/>
            <a:ext cx="8232510" cy="3528392"/>
          </a:xfrm>
        </p:spPr>
        <p:txBody>
          <a:bodyPr/>
          <a:lstStyle/>
          <a:p>
            <a:pPr marL="0" indent="0">
              <a:buNone/>
            </a:pPr>
            <a:r>
              <a:rPr lang="pl-PL" dirty="0"/>
              <a:t>§ </a:t>
            </a:r>
            <a:r>
              <a:rPr lang="pl-PL" dirty="0" smtClean="0"/>
              <a:t>.207.2</a:t>
            </a:r>
            <a:r>
              <a:rPr lang="pl-PL" dirty="0"/>
              <a:t>. Przepisy rozporządzenia dotyczące bezpieczeństwa pożarowego, wymiarów schodów, o których mowa w § 68 ust. 1 i 2, a także oświetlenia awaryjnego, o którym mowa w § 181, stosuje się, z uwzględnieniem § 2 ust. 2 i 3a, również do użytkowanych budynków istniejących, które na podstawie przepisów odrębnych uznaje się za </a:t>
            </a:r>
            <a:r>
              <a:rPr lang="pl-PL" b="1" dirty="0"/>
              <a:t>zagrażające życiu ludzi.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2" name="Symbol zastępczy stopki 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Kamieniec Ząbkowicki 2014</a:t>
            </a:r>
            <a:endParaRPr kumimoji="0" lang="en-US"/>
          </a:p>
        </p:txBody>
      </p:sp>
      <p:pic>
        <p:nvPicPr>
          <p:cNvPr id="20482" name="Picture 2" descr="C:\Users\kwpsp\AppData\Local\Microsoft\Windows\Temporary Internet Files\Content.IE5\WJ0F7UCB\MC900310042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912" y="4499917"/>
            <a:ext cx="1616659" cy="183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 descr="C:\Users\kwpsp\AppData\Local\Microsoft\Windows\Temporary Internet Files\Content.IE5\TGJLAV3H\MC900250392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2384" y="4107646"/>
            <a:ext cx="2196488" cy="2480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sz="quarter" idx="1"/>
          </p:nvPr>
        </p:nvSpPr>
        <p:spPr>
          <a:xfrm>
            <a:off x="503808" y="1115541"/>
            <a:ext cx="8568729" cy="6236816"/>
          </a:xfrm>
        </p:spPr>
        <p:txBody>
          <a:bodyPr/>
          <a:lstStyle/>
          <a:p>
            <a:pPr marL="448056" indent="-384048" algn="ctr">
              <a:buNone/>
              <a:defRPr/>
            </a:pPr>
            <a:r>
              <a:rPr lang="pl-PL" sz="2800" b="1" dirty="0"/>
              <a:t>Dz.U.10.109.719 </a:t>
            </a:r>
            <a:endParaRPr lang="pl-PL" sz="2800" dirty="0"/>
          </a:p>
          <a:p>
            <a:pPr marL="448056" indent="-384048" algn="ctr">
              <a:buNone/>
              <a:defRPr/>
            </a:pPr>
            <a:r>
              <a:rPr lang="pl-PL" sz="2800" b="1" dirty="0"/>
              <a:t>ROZPORZĄDZENIE</a:t>
            </a:r>
            <a:endParaRPr lang="pl-PL" sz="2800" dirty="0"/>
          </a:p>
          <a:p>
            <a:pPr marL="448056" indent="-384048" algn="ctr">
              <a:buNone/>
              <a:defRPr/>
            </a:pPr>
            <a:r>
              <a:rPr lang="pl-PL" sz="2800" b="1" dirty="0"/>
              <a:t>MINISTRA SPRAW WEWNĘTRZNYCH I ADMINISTRACJI</a:t>
            </a:r>
            <a:endParaRPr lang="pl-PL" sz="2800" dirty="0"/>
          </a:p>
          <a:p>
            <a:pPr marL="448056" indent="-384048" algn="ctr">
              <a:buNone/>
              <a:defRPr/>
            </a:pPr>
            <a:r>
              <a:rPr lang="pl-PL" sz="2800" dirty="0"/>
              <a:t>z dnia 7 czerwca 2010 r.</a:t>
            </a:r>
          </a:p>
          <a:p>
            <a:pPr marL="448056" indent="-384048" algn="ctr">
              <a:buNone/>
              <a:defRPr/>
            </a:pPr>
            <a:r>
              <a:rPr lang="pl-PL" sz="2800" b="1" dirty="0"/>
              <a:t>w sprawie ochrony przeciwpożarowej budynków, innych obiektów budowlanych i terenów</a:t>
            </a:r>
            <a:endParaRPr lang="pl-PL" sz="2800" dirty="0"/>
          </a:p>
          <a:p>
            <a:pPr marL="448056" indent="-384048" algn="ctr">
              <a:buNone/>
              <a:defRPr/>
            </a:pPr>
            <a:r>
              <a:rPr lang="pl-PL" sz="2800" dirty="0"/>
              <a:t>(Dz. U. z dnia 22 czerwca 2010 r.)</a:t>
            </a:r>
          </a:p>
          <a:p>
            <a:endParaRPr lang="pl-PL" dirty="0"/>
          </a:p>
          <a:p>
            <a:endParaRPr lang="pl-PL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Kamieniec Ząbkowicki 2014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4086190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sz="quarter" idx="1"/>
          </p:nvPr>
        </p:nvSpPr>
        <p:spPr>
          <a:xfrm>
            <a:off x="504031" y="395462"/>
            <a:ext cx="8232510" cy="6740872"/>
          </a:xfrm>
        </p:spPr>
        <p:txBody>
          <a:bodyPr>
            <a:normAutofit fontScale="85000" lnSpcReduction="20000"/>
          </a:bodyPr>
          <a:lstStyle/>
          <a:p>
            <a:pPr algn="just">
              <a:spcBef>
                <a:spcPts val="1200"/>
              </a:spcBef>
              <a:buClrTx/>
              <a:buFontTx/>
              <a:buNone/>
            </a:pPr>
            <a:r>
              <a:rPr lang="pl-PL" altLang="pl-PL" b="1" dirty="0"/>
              <a:t>§</a:t>
            </a:r>
            <a:r>
              <a:rPr lang="pl-PL" altLang="pl-PL" dirty="0"/>
              <a:t> </a:t>
            </a:r>
            <a:r>
              <a:rPr lang="pl-PL" altLang="pl-PL" b="1" dirty="0"/>
              <a:t>16.</a:t>
            </a:r>
            <a:r>
              <a:rPr lang="pl-PL" altLang="pl-PL" dirty="0"/>
              <a:t> 1. Użytkowany budynek istniejący uznaje się za zagrażający życiu ludzi, gdy występujące w nim warunki techniczne nie zapewniają możliwości ewakuacji ludzi.</a:t>
            </a:r>
          </a:p>
          <a:p>
            <a:pPr algn="just">
              <a:buClrTx/>
              <a:buFontTx/>
              <a:buNone/>
            </a:pPr>
            <a:r>
              <a:rPr lang="pl-PL" altLang="pl-PL" dirty="0"/>
              <a:t>2. Podstawą do stwierdzenia, że w budynku występują warunki techniczne, o których mowa w ust. 1, z zastrzeżeniem § 45, może być:</a:t>
            </a:r>
          </a:p>
          <a:p>
            <a:pPr algn="just">
              <a:buClrTx/>
              <a:buFontTx/>
              <a:buNone/>
            </a:pPr>
            <a:r>
              <a:rPr lang="pl-PL" altLang="pl-PL" dirty="0"/>
              <a:t>	1)	szerokość przejścia, dojścia lub wyjścia ewakuacyjnego albo biegu bądź spocznika klatki schodowej służącej ewakuacji, mniejsza o ponad jedną trzecią od określonej w przepisach techniczno-budowlanych;</a:t>
            </a:r>
          </a:p>
          <a:p>
            <a:pPr algn="just">
              <a:buClrTx/>
              <a:buFontTx/>
              <a:buNone/>
            </a:pPr>
            <a:r>
              <a:rPr lang="pl-PL" altLang="pl-PL" dirty="0"/>
              <a:t>	2)	długość przejścia lub dojścia ewakuacyjnego większa o ponad 100 % od określonej w przepisach techniczno-budowlanych;</a:t>
            </a:r>
          </a:p>
          <a:p>
            <a:pPr algn="just">
              <a:buClrTx/>
              <a:buFontTx/>
              <a:buNone/>
            </a:pPr>
            <a:r>
              <a:rPr lang="pl-PL" altLang="pl-PL" dirty="0"/>
              <a:t>	3)	występowanie w pomieszczeniu strefy pożarowej zakwalifikowanej do kategorii zagrożenia ludzi ZL I, ZL II lub ZL V albo na drodze ewakuacyjnej:</a:t>
            </a:r>
          </a:p>
          <a:p>
            <a:pPr algn="just">
              <a:buClrTx/>
              <a:buFontTx/>
              <a:buNone/>
            </a:pPr>
            <a:r>
              <a:rPr lang="pl-PL" altLang="pl-PL" dirty="0"/>
              <a:t>a)	okładziny sufitu lub sufitu podwieszonego z materiału łatwo zapalnego lub kapiącego pod wpływem ognia, bądź wykładziny podłogowej z materiału łatwo zapalnego,</a:t>
            </a:r>
          </a:p>
          <a:p>
            <a:pPr algn="just">
              <a:buClrTx/>
              <a:buFontTx/>
              <a:buNone/>
            </a:pPr>
            <a:r>
              <a:rPr lang="pl-PL" altLang="pl-PL" dirty="0"/>
              <a:t>b)	okładziny ściennej z materiału łatwo zapalnego na drodze ewakuacyjnej, jeżeli nie zapewniono dwóch kierunków ewakuacji;</a:t>
            </a:r>
          </a:p>
          <a:p>
            <a:endParaRPr lang="pl-PL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Kamieniec Ząbkowicki 2014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976334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stopki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Kamieniec Ząbkowicki 2014</a:t>
            </a:r>
            <a:endParaRPr kumimoji="0" lang="en-US"/>
          </a:p>
        </p:txBody>
      </p:sp>
      <p:pic>
        <p:nvPicPr>
          <p:cNvPr id="23554" name="Picture 2" descr="G:\Wojnowice-Zamek na wodzie-11.07.2006\IMG_05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216" y="755501"/>
            <a:ext cx="4680133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ole tekstowe 4"/>
          <p:cNvSpPr txBox="1"/>
          <p:nvPr/>
        </p:nvSpPr>
        <p:spPr>
          <a:xfrm>
            <a:off x="431800" y="755501"/>
            <a:ext cx="3168352" cy="1703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dirty="0" smtClean="0">
                <a:solidFill>
                  <a:schemeClr val="tx1"/>
                </a:solidFill>
              </a:rPr>
              <a:t>Pałac na wodzie w Wojanowie –fot. L. </a:t>
            </a:r>
            <a:r>
              <a:rPr lang="pl-PL" dirty="0" err="1" smtClean="0">
                <a:solidFill>
                  <a:schemeClr val="tx1"/>
                </a:solidFill>
              </a:rPr>
              <a:t>Gołembiewski</a:t>
            </a:r>
            <a:r>
              <a:rPr lang="pl-PL" dirty="0" smtClean="0">
                <a:solidFill>
                  <a:schemeClr val="tx1"/>
                </a:solidFill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pl-PL" dirty="0" err="1" smtClean="0">
                <a:solidFill>
                  <a:schemeClr val="tx1"/>
                </a:solidFill>
              </a:rPr>
              <a:t>WBiZK</a:t>
            </a:r>
            <a:r>
              <a:rPr lang="pl-PL" dirty="0" smtClean="0">
                <a:solidFill>
                  <a:schemeClr val="tx1"/>
                </a:solidFill>
              </a:rPr>
              <a:t> DUW</a:t>
            </a:r>
            <a:endParaRPr lang="pl-PL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6118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stopki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Kamieniec Ząbkowicki 2014</a:t>
            </a:r>
            <a:endParaRPr kumimoji="0" lang="en-US"/>
          </a:p>
        </p:txBody>
      </p:sp>
      <p:pic>
        <p:nvPicPr>
          <p:cNvPr id="20482" name="Picture 2" descr="G:\17.10.06 Twardogóra-zabytki 0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880" y="539477"/>
            <a:ext cx="7632848" cy="5724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ole tekstowe 4"/>
          <p:cNvSpPr txBox="1"/>
          <p:nvPr/>
        </p:nvSpPr>
        <p:spPr>
          <a:xfrm>
            <a:off x="1099800" y="6708578"/>
            <a:ext cx="7488832" cy="265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tx1"/>
                </a:solidFill>
              </a:rPr>
              <a:t>Twardogóra – Kościół –fot. D. Buła</a:t>
            </a:r>
            <a:endParaRPr lang="pl-PL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96444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sz="quarter" idx="1"/>
          </p:nvPr>
        </p:nvSpPr>
        <p:spPr>
          <a:xfrm>
            <a:off x="504031" y="611486"/>
            <a:ext cx="8232510" cy="6524848"/>
          </a:xfrm>
        </p:spPr>
        <p:txBody>
          <a:bodyPr>
            <a:normAutofit fontScale="92500"/>
          </a:bodyPr>
          <a:lstStyle/>
          <a:p>
            <a:pPr algn="just">
              <a:buClrTx/>
              <a:buFontTx/>
              <a:buNone/>
            </a:pPr>
            <a:r>
              <a:rPr lang="pl-PL" altLang="pl-PL" sz="2400" dirty="0"/>
              <a:t>4)	n</a:t>
            </a:r>
            <a:r>
              <a:rPr lang="pl-PL" altLang="pl-PL" sz="2400" dirty="0" smtClean="0"/>
              <a:t>ie wydzielenie </a:t>
            </a:r>
            <a:r>
              <a:rPr lang="pl-PL" altLang="pl-PL" sz="2400" dirty="0"/>
              <a:t>ewakuacyjnej klatki schodowej budynku wysokiego innego niż mieszkalny lub wysokościowego, w sposób określony w przepisach techniczno-budowlanych;</a:t>
            </a:r>
          </a:p>
          <a:p>
            <a:pPr algn="just">
              <a:buClrTx/>
              <a:buFontTx/>
              <a:buNone/>
            </a:pPr>
            <a:r>
              <a:rPr lang="pl-PL" altLang="pl-PL" sz="2400" dirty="0"/>
              <a:t>	5)	niezabezpieczenie przed zadymieniem dróg ewakuacyjnych wymienionych w przepisach techniczno-budowlanych, w sposób w nich określonych;</a:t>
            </a:r>
          </a:p>
          <a:p>
            <a:pPr algn="just">
              <a:buClrTx/>
              <a:buFontTx/>
              <a:buNone/>
            </a:pPr>
            <a:endParaRPr lang="pl-PL" altLang="pl-PL" sz="2400" dirty="0"/>
          </a:p>
          <a:p>
            <a:pPr algn="just">
              <a:buClrTx/>
              <a:buFontTx/>
              <a:buNone/>
            </a:pPr>
            <a:r>
              <a:rPr lang="pl-PL" altLang="pl-PL" sz="2400" dirty="0"/>
              <a:t>	6)	brak wymaganego oświetlenia awaryjnego w odniesieniu do strefy pożarowej zakwalifikowanej do kategorii zagrożenia ludzi ZL I, ZL II lub ZL V albo na drodze ewakuacyjnej prowadzącej z tej strefy na zewnątrz budynku.</a:t>
            </a:r>
          </a:p>
          <a:p>
            <a:pPr algn="just">
              <a:buClrTx/>
              <a:buFontTx/>
              <a:buNone/>
            </a:pPr>
            <a:endParaRPr lang="pl-PL" altLang="pl-PL" sz="2400" dirty="0"/>
          </a:p>
          <a:p>
            <a:pPr algn="just">
              <a:buClrTx/>
              <a:buFontTx/>
              <a:buNone/>
            </a:pPr>
            <a:r>
              <a:rPr lang="pl-PL" altLang="pl-PL" sz="2400" dirty="0"/>
              <a:t>3. Właściciel lub zarządca budynku, o którym mowa w ust. 1, zobowiązany jest zastosować rozwiązania zapewniające spełnienie wymagań bezpieczeństwa pożarowego w sposób określony w przepisach techniczno-budowlanych.</a:t>
            </a:r>
          </a:p>
          <a:p>
            <a:endParaRPr lang="pl-PL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Kamieniec Ząbkowicki 2014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2550920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Kamieniec Ząbkowicki 2014</a:t>
            </a:r>
            <a:endParaRPr kumimoji="0" lang="en-US"/>
          </a:p>
        </p:txBody>
      </p:sp>
      <p:pic>
        <p:nvPicPr>
          <p:cNvPr id="21506" name="Picture 2" descr="G:\Brzezina-kościół filialny-11.07.2006\IMG_0418-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864" y="323453"/>
            <a:ext cx="7416824" cy="5833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ole tekstowe 4"/>
          <p:cNvSpPr txBox="1"/>
          <p:nvPr/>
        </p:nvSpPr>
        <p:spPr>
          <a:xfrm>
            <a:off x="1007864" y="6664386"/>
            <a:ext cx="7416824" cy="265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tx1"/>
                </a:solidFill>
              </a:rPr>
              <a:t>Kościół w Brzezinie  fot. L. </a:t>
            </a:r>
            <a:r>
              <a:rPr lang="pl-PL" dirty="0" err="1" smtClean="0">
                <a:solidFill>
                  <a:schemeClr val="tx1"/>
                </a:solidFill>
              </a:rPr>
              <a:t>Gołembiewski</a:t>
            </a:r>
            <a:r>
              <a:rPr lang="pl-PL" dirty="0" smtClean="0">
                <a:solidFill>
                  <a:schemeClr val="tx1"/>
                </a:solidFill>
              </a:rPr>
              <a:t> – </a:t>
            </a:r>
            <a:r>
              <a:rPr lang="pl-PL" dirty="0" err="1" smtClean="0">
                <a:solidFill>
                  <a:schemeClr val="tx1"/>
                </a:solidFill>
              </a:rPr>
              <a:t>WBiZK</a:t>
            </a:r>
            <a:r>
              <a:rPr lang="pl-PL" dirty="0" smtClean="0">
                <a:solidFill>
                  <a:schemeClr val="tx1"/>
                </a:solidFill>
              </a:rPr>
              <a:t> DUW</a:t>
            </a:r>
            <a:endParaRPr lang="pl-PL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2560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zawartości 3"/>
          <p:cNvSpPr>
            <a:spLocks noGrp="1"/>
          </p:cNvSpPr>
          <p:nvPr>
            <p:ph sz="quarter" idx="1"/>
          </p:nvPr>
        </p:nvSpPr>
        <p:spPr>
          <a:xfrm>
            <a:off x="647824" y="971525"/>
            <a:ext cx="8232510" cy="5372409"/>
          </a:xfrm>
        </p:spPr>
        <p:txBody>
          <a:bodyPr/>
          <a:lstStyle/>
          <a:p>
            <a:pPr algn="ctr">
              <a:lnSpc>
                <a:spcPct val="95000"/>
              </a:lnSpc>
              <a:spcBef>
                <a:spcPts val="1200"/>
              </a:spcBef>
              <a:buClrTx/>
              <a:buSzPct val="45000"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  <a:tab pos="8686800" algn="l"/>
              </a:tabLst>
            </a:pPr>
            <a:r>
              <a:rPr lang="en-GB" altLang="pl-PL" sz="3200" dirty="0">
                <a:latin typeface="Times New Roman" pitchFamily="16" charset="0"/>
              </a:rPr>
              <a:t>ROZPORZĄDZENIE</a:t>
            </a:r>
          </a:p>
          <a:p>
            <a:pPr algn="ctr">
              <a:lnSpc>
                <a:spcPct val="95000"/>
              </a:lnSpc>
              <a:buClrTx/>
              <a:buSzPct val="45000"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  <a:tab pos="8686800" algn="l"/>
              </a:tabLst>
            </a:pPr>
            <a:r>
              <a:rPr lang="en-GB" altLang="pl-PL" sz="3200" dirty="0">
                <a:latin typeface="Times New Roman" pitchFamily="16" charset="0"/>
              </a:rPr>
              <a:t>MINISTRA SPRAW WEWNĘTRZNYCH I ADMINISTRACJI </a:t>
            </a:r>
            <a:endParaRPr lang="pl-PL" altLang="pl-PL" sz="3200" dirty="0" smtClean="0">
              <a:latin typeface="Times New Roman" pitchFamily="16" charset="0"/>
            </a:endParaRPr>
          </a:p>
          <a:p>
            <a:pPr algn="ctr">
              <a:lnSpc>
                <a:spcPct val="95000"/>
              </a:lnSpc>
              <a:buClrTx/>
              <a:buSzPct val="45000"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  <a:tab pos="8686800" algn="l"/>
              </a:tabLst>
            </a:pPr>
            <a:r>
              <a:rPr lang="pl-PL" altLang="pl-PL" sz="3200" dirty="0" smtClean="0">
                <a:latin typeface="Times New Roman" pitchFamily="16" charset="0"/>
              </a:rPr>
              <a:t>z</a:t>
            </a:r>
            <a:r>
              <a:rPr lang="pl-PL" altLang="pl-PL" sz="3200" baseline="24000" dirty="0" smtClean="0">
                <a:latin typeface="Times New Roman" pitchFamily="16" charset="0"/>
              </a:rPr>
              <a:t> </a:t>
            </a:r>
            <a:r>
              <a:rPr lang="pl-PL" altLang="pl-PL" sz="3200" dirty="0" smtClean="0">
                <a:latin typeface="Times New Roman" pitchFamily="16" charset="0"/>
              </a:rPr>
              <a:t>dnia 24 lipca 2009 r.</a:t>
            </a:r>
          </a:p>
          <a:p>
            <a:pPr algn="ctr">
              <a:lnSpc>
                <a:spcPct val="95000"/>
              </a:lnSpc>
              <a:spcBef>
                <a:spcPts val="1200"/>
              </a:spcBef>
              <a:buClrTx/>
              <a:buSzPct val="45000"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  <a:tab pos="8686800" algn="l"/>
              </a:tabLst>
            </a:pPr>
            <a:r>
              <a:rPr lang="pl-PL" altLang="pl-PL" sz="3200" dirty="0" smtClean="0">
                <a:latin typeface="Times New Roman" pitchFamily="16" charset="0"/>
              </a:rPr>
              <a:t>w sprawie przeciwpożarowego zaopatrzenia w wodę oraz dróg pożarowych</a:t>
            </a:r>
          </a:p>
          <a:p>
            <a:pPr algn="ctr">
              <a:lnSpc>
                <a:spcPct val="95000"/>
              </a:lnSpc>
              <a:spcBef>
                <a:spcPts val="1200"/>
              </a:spcBef>
              <a:spcAft>
                <a:spcPts val="2400"/>
              </a:spcAft>
              <a:buClrTx/>
              <a:buSzPct val="45000"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  <a:tab pos="8686800" algn="l"/>
              </a:tabLst>
            </a:pPr>
            <a:r>
              <a:rPr lang="pl-PL" altLang="pl-PL" sz="3200" dirty="0" smtClean="0">
                <a:latin typeface="Times New Roman" pitchFamily="16" charset="0"/>
              </a:rPr>
              <a:t>(Dz. U. Nr 124, poz.1030)</a:t>
            </a:r>
          </a:p>
          <a:p>
            <a:endParaRPr lang="pl-PL" dirty="0"/>
          </a:p>
        </p:txBody>
      </p:sp>
      <p:sp>
        <p:nvSpPr>
          <p:cNvPr id="2" name="Symbol zastępczy stopki 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Kamieniec Ząbkowicki 2014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725236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sz="quarter" idx="1"/>
          </p:nvPr>
        </p:nvSpPr>
        <p:spPr>
          <a:xfrm>
            <a:off x="863848" y="251446"/>
            <a:ext cx="8232510" cy="40324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altLang="pl-PL" sz="2800" dirty="0" smtClean="0">
                <a:latin typeface="Times New Roman" pitchFamily="16" charset="0"/>
                <a:cs typeface="Times New Roman" pitchFamily="16" charset="0"/>
              </a:rPr>
              <a:t>§ </a:t>
            </a:r>
            <a:r>
              <a:rPr lang="en-GB" altLang="pl-PL" sz="2800" dirty="0">
                <a:latin typeface="Times New Roman" pitchFamily="16" charset="0"/>
                <a:cs typeface="Times New Roman" pitchFamily="16" charset="0"/>
              </a:rPr>
              <a:t>8, </a:t>
            </a:r>
            <a:r>
              <a:rPr lang="pl-PL" altLang="pl-PL" sz="2800" dirty="0" smtClean="0">
                <a:latin typeface="Times New Roman" pitchFamily="16" charset="0"/>
                <a:cs typeface="Times New Roman" pitchFamily="16" charset="0"/>
              </a:rPr>
              <a:t>poz. </a:t>
            </a:r>
            <a:r>
              <a:rPr lang="pl-PL" altLang="pl-PL" sz="2800" dirty="0" smtClean="0">
                <a:latin typeface="Times New Roman" pitchFamily="16" charset="0"/>
              </a:rPr>
              <a:t>3.  W szczególnie uzasadnionych przypadkach, gdy spełnienie wymagań dotyczących przeciwpożarowego zaopatrzenia w wodę jest niemożliwe ze względu na lokalne uwarunkowania, dopuszcza się stosowanie rozwiązań zamiennych, uzgodnionych z właściwym miejscowo komendantem wojewódzkim Państwowej Straży Pożarnej, zapewniających niepogorszenie warunków ochrony przeciwpożarowej.</a:t>
            </a:r>
            <a:endParaRPr lang="pl-PL" sz="2800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Kamieniec Ząbkowicki 2014</a:t>
            </a:r>
            <a:endParaRPr kumimoji="0" lang="en-US"/>
          </a:p>
        </p:txBody>
      </p:sp>
      <p:pic>
        <p:nvPicPr>
          <p:cNvPr id="19458" name="Picture 2" descr="G:\17.10.06 Twardogóra-zabytki 0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816" y="4283893"/>
            <a:ext cx="4031671" cy="3023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Picture 3" descr="G:\P91900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304" y="4121897"/>
            <a:ext cx="4247696" cy="3185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56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08202" y="323453"/>
            <a:ext cx="8232510" cy="1259946"/>
          </a:xfrm>
        </p:spPr>
        <p:txBody>
          <a:bodyPr>
            <a:normAutofit fontScale="90000"/>
          </a:bodyPr>
          <a:lstStyle/>
          <a:p>
            <a:r>
              <a:rPr lang="pl-PL" dirty="0" smtClean="0"/>
              <a:t>Wojewódzka Grupa ds. Ochrony Zabytków przed Pożarem i przestępczością </a:t>
            </a:r>
            <a:endParaRPr lang="pl-PL" dirty="0"/>
          </a:p>
        </p:txBody>
      </p:sp>
      <p:graphicFrame>
        <p:nvGraphicFramePr>
          <p:cNvPr id="5" name="Symbol zastępczy zawartości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412003887"/>
              </p:ext>
            </p:extLst>
          </p:nvPr>
        </p:nvGraphicFramePr>
        <p:xfrm>
          <a:off x="503238" y="1763714"/>
          <a:ext cx="8232774" cy="45506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746"/>
                <a:gridCol w="1159512"/>
                <a:gridCol w="1372129"/>
                <a:gridCol w="1372129"/>
                <a:gridCol w="1372129"/>
                <a:gridCol w="1372129"/>
              </a:tblGrid>
              <a:tr h="907281">
                <a:tc rowSpan="2">
                  <a:txBody>
                    <a:bodyPr/>
                    <a:lstStyle/>
                    <a:p>
                      <a:r>
                        <a:rPr lang="pl-PL" dirty="0" smtClean="0"/>
                        <a:t>Jednostka lustrująca</a:t>
                      </a:r>
                      <a:endParaRPr lang="pl-PL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pl-PL" dirty="0" smtClean="0"/>
                        <a:t>                   Liczba lustracji w roku</a:t>
                      </a:r>
                      <a:endParaRPr lang="pl-P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</a:tr>
              <a:tr h="907281">
                <a:tc v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2010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2011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2012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2013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Razem od roku 2000</a:t>
                      </a:r>
                      <a:endParaRPr lang="pl-PL" dirty="0"/>
                    </a:p>
                  </a:txBody>
                  <a:tcPr/>
                </a:tc>
              </a:tr>
              <a:tr h="9072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 smtClean="0"/>
                        <a:t>Wojewódzka Grupa </a:t>
                      </a:r>
                    </a:p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13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13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12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12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162</a:t>
                      </a:r>
                      <a:endParaRPr lang="pl-PL" dirty="0"/>
                    </a:p>
                  </a:txBody>
                  <a:tcPr/>
                </a:tc>
              </a:tr>
              <a:tr h="9072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 smtClean="0"/>
                        <a:t>Powiatowe  Grupy</a:t>
                      </a:r>
                      <a:r>
                        <a:rPr lang="pl-PL" baseline="0" dirty="0" smtClean="0"/>
                        <a:t> </a:t>
                      </a:r>
                      <a:endParaRPr lang="pl-PL" dirty="0" smtClean="0"/>
                    </a:p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82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76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63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44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927</a:t>
                      </a:r>
                      <a:endParaRPr lang="pl-PL" dirty="0"/>
                    </a:p>
                  </a:txBody>
                  <a:tcPr/>
                </a:tc>
              </a:tr>
              <a:tr h="907281">
                <a:tc>
                  <a:txBody>
                    <a:bodyPr/>
                    <a:lstStyle/>
                    <a:p>
                      <a:r>
                        <a:rPr lang="pl-PL" dirty="0" smtClean="0"/>
                        <a:t>Razem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95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89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75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56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dirty="0" smtClean="0"/>
                        <a:t>1089</a:t>
                      </a:r>
                      <a:endParaRPr lang="pl-PL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ymbol zastępczy stopki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Kamieniec Ząbkowicki 2014</a:t>
            </a:r>
            <a:endParaRPr kumimoji="0" lang="en-US"/>
          </a:p>
        </p:txBody>
      </p:sp>
      <p:sp>
        <p:nvSpPr>
          <p:cNvPr id="6" name="pole tekstowe 5"/>
          <p:cNvSpPr txBox="1"/>
          <p:nvPr/>
        </p:nvSpPr>
        <p:spPr>
          <a:xfrm>
            <a:off x="575816" y="6588149"/>
            <a:ext cx="8064896" cy="265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Dane </a:t>
            </a:r>
            <a:endParaRPr lang="pl-PL" dirty="0"/>
          </a:p>
        </p:txBody>
      </p:sp>
      <p:sp>
        <p:nvSpPr>
          <p:cNvPr id="7" name="pole tekstowe 6"/>
          <p:cNvSpPr txBox="1"/>
          <p:nvPr/>
        </p:nvSpPr>
        <p:spPr>
          <a:xfrm>
            <a:off x="647824" y="6720877"/>
            <a:ext cx="7920880" cy="2530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tx1"/>
                </a:solidFill>
              </a:rPr>
              <a:t>Dane statystyczne  – Wojewódzki Urząd Ochrony Zabytków we Wrocławiu </a:t>
            </a:r>
            <a:endParaRPr lang="pl-PL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5695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stopki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Kamieniec Ząbkowicki 2014</a:t>
            </a:r>
            <a:endParaRPr kumimoji="0" lang="en-US"/>
          </a:p>
        </p:txBody>
      </p:sp>
      <p:pic>
        <p:nvPicPr>
          <p:cNvPr id="19458" name="Picture 2" descr="G:\Wojnowice-Zamek na wodzie-11.07.2006\IMG_0505-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928" y="3203773"/>
            <a:ext cx="6120680" cy="4079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rostokąt 2"/>
          <p:cNvSpPr/>
          <p:nvPr/>
        </p:nvSpPr>
        <p:spPr>
          <a:xfrm>
            <a:off x="503808" y="467469"/>
            <a:ext cx="8712968" cy="2548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buClrTx/>
              <a:buSzPct val="45000"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  <a:tab pos="8686800" algn="l"/>
              </a:tabLst>
            </a:pPr>
            <a:r>
              <a:rPr lang="en-GB" altLang="pl-PL" sz="2400" dirty="0" smtClean="0">
                <a:solidFill>
                  <a:schemeClr val="tx1"/>
                </a:solidFill>
                <a:latin typeface="Times New Roman" pitchFamily="16" charset="0"/>
                <a:cs typeface="Times New Roman" pitchFamily="16" charset="0"/>
              </a:rPr>
              <a:t>§</a:t>
            </a:r>
            <a:r>
              <a:rPr lang="pl-PL" altLang="pl-PL" sz="2400" dirty="0" smtClean="0">
                <a:solidFill>
                  <a:schemeClr val="tx1"/>
                </a:solidFill>
                <a:latin typeface="Times New Roman" pitchFamily="16" charset="0"/>
                <a:cs typeface="Times New Roman" pitchFamily="16" charset="0"/>
              </a:rPr>
              <a:t>13 ust. </a:t>
            </a:r>
            <a:r>
              <a:rPr lang="pl-PL" altLang="pl-PL" sz="2400" dirty="0" smtClean="0">
                <a:solidFill>
                  <a:schemeClr val="tx1"/>
                </a:solidFill>
                <a:latin typeface="Times New Roman" pitchFamily="16" charset="0"/>
              </a:rPr>
              <a:t>4.  W szczególnie uzasadnionych przypadkach, gdy spełnienie wymagań dotyczących drogi pożarowej do obiektu budowlanego jest niemożliwe ze względu na lokalne uwarunkowania, dopuszcza się stosowanie rozwiązań zamiennych, uzgodnionych z właściwym miejscowo komendantem wojewódzkim Państwowej Straży Pożarnej, które zapewnią niepogorszenie warunków ochrony przeciwpożarowej tego obiektu</a:t>
            </a:r>
            <a:r>
              <a:rPr lang="en-GB" altLang="pl-PL" sz="2400" dirty="0" smtClean="0">
                <a:solidFill>
                  <a:schemeClr val="tx1"/>
                </a:solidFill>
                <a:latin typeface="Times New Roman" pitchFamily="16" charset="0"/>
              </a:rPr>
              <a:t>.</a:t>
            </a:r>
            <a:endParaRPr lang="en-GB" altLang="pl-PL" sz="2400" dirty="0">
              <a:solidFill>
                <a:schemeClr val="tx1"/>
              </a:solidFill>
              <a:latin typeface="Times New Roman" pitchFamily="1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447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ChangeArrowheads="1"/>
          </p:cNvSpPr>
          <p:nvPr>
            <p:ph type="subTitle" idx="4294967295"/>
          </p:nvPr>
        </p:nvSpPr>
        <p:spPr>
          <a:xfrm>
            <a:off x="503808" y="1182688"/>
            <a:ext cx="8208912" cy="4937125"/>
          </a:xfrm>
          <a:ln/>
        </p:spPr>
        <p:txBody>
          <a:bodyPr>
            <a:normAutofit/>
          </a:bodyPr>
          <a:lstStyle/>
          <a:p>
            <a:pPr algn="ctr">
              <a:lnSpc>
                <a:spcPct val="95000"/>
              </a:lnSpc>
              <a:spcBef>
                <a:spcPts val="1200"/>
              </a:spcBef>
              <a:buClrTx/>
              <a:buSzPct val="45000"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  <a:tab pos="8686800" algn="l"/>
              </a:tabLst>
            </a:pPr>
            <a:r>
              <a:rPr lang="pl-PL" altLang="pl-PL" sz="2800" i="0" dirty="0" smtClean="0">
                <a:latin typeface="Times New Roman" pitchFamily="16" charset="0"/>
              </a:rPr>
              <a:t>ROZPORZĄDZENIE</a:t>
            </a:r>
          </a:p>
          <a:p>
            <a:pPr algn="ctr">
              <a:lnSpc>
                <a:spcPct val="95000"/>
              </a:lnSpc>
              <a:buClrTx/>
              <a:buSzPct val="45000"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  <a:tab pos="8686800" algn="l"/>
              </a:tabLst>
            </a:pPr>
            <a:r>
              <a:rPr lang="pl-PL" altLang="pl-PL" sz="2800" i="0" dirty="0" smtClean="0">
                <a:latin typeface="Times New Roman" pitchFamily="16" charset="0"/>
              </a:rPr>
              <a:t>MINISTRA SPRAW WEWNĘTRZNYCH I ADMINISTRACJI</a:t>
            </a:r>
            <a:r>
              <a:rPr lang="pl-PL" altLang="pl-PL" sz="2800" i="0" baseline="24000" dirty="0" smtClean="0">
                <a:latin typeface="Times New Roman" pitchFamily="16" charset="0"/>
              </a:rPr>
              <a:t>1)</a:t>
            </a:r>
          </a:p>
          <a:p>
            <a:pPr algn="ctr">
              <a:lnSpc>
                <a:spcPct val="95000"/>
              </a:lnSpc>
              <a:spcBef>
                <a:spcPts val="1200"/>
              </a:spcBef>
              <a:buClrTx/>
              <a:buSzPct val="45000"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  <a:tab pos="8686800" algn="l"/>
              </a:tabLst>
            </a:pPr>
            <a:r>
              <a:rPr lang="pl-PL" altLang="pl-PL" sz="2800" b="0" i="0" dirty="0" smtClean="0">
                <a:latin typeface="Times New Roman" pitchFamily="16" charset="0"/>
              </a:rPr>
              <a:t>z dnia 16 czerwca 2003 r.</a:t>
            </a:r>
          </a:p>
          <a:p>
            <a:pPr algn="ctr">
              <a:lnSpc>
                <a:spcPct val="95000"/>
              </a:lnSpc>
              <a:spcBef>
                <a:spcPts val="1200"/>
              </a:spcBef>
              <a:buClrTx/>
              <a:buSzPct val="45000"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  <a:tab pos="8686800" algn="l"/>
              </a:tabLst>
            </a:pPr>
            <a:r>
              <a:rPr lang="pl-PL" altLang="pl-PL" sz="2800" i="0" dirty="0" smtClean="0">
                <a:latin typeface="Times New Roman" pitchFamily="16" charset="0"/>
              </a:rPr>
              <a:t>w sprawie uzgadniania projektu budowlanego pod względem ochrony przeciwpożarowej</a:t>
            </a:r>
          </a:p>
          <a:p>
            <a:pPr algn="ctr">
              <a:lnSpc>
                <a:spcPct val="95000"/>
              </a:lnSpc>
              <a:spcBef>
                <a:spcPts val="1200"/>
              </a:spcBef>
              <a:spcAft>
                <a:spcPts val="2400"/>
              </a:spcAft>
              <a:buClrTx/>
              <a:buSzPct val="45000"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  <a:tab pos="8686800" algn="l"/>
              </a:tabLst>
            </a:pPr>
            <a:r>
              <a:rPr lang="pl-PL" altLang="pl-PL" sz="2800" b="0" i="0" dirty="0" smtClean="0">
                <a:latin typeface="Times New Roman" pitchFamily="16" charset="0"/>
              </a:rPr>
              <a:t>(Dz. U. z dnia 11 lipca 2003 r. Nr 121, poz. 1137 ze zmianami)</a:t>
            </a:r>
            <a:endParaRPr lang="pl-PL" altLang="pl-PL" sz="2800" b="0" i="0" dirty="0">
              <a:latin typeface="Times New Roman" pitchFamily="16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ChangeArrowheads="1"/>
          </p:cNvSpPr>
          <p:nvPr>
            <p:ph type="subTitle" idx="4294967295"/>
          </p:nvPr>
        </p:nvSpPr>
        <p:spPr>
          <a:xfrm>
            <a:off x="431800" y="539477"/>
            <a:ext cx="8770937" cy="6021387"/>
          </a:xfrm>
          <a:ln/>
        </p:spPr>
        <p:txBody>
          <a:bodyPr>
            <a:normAutofit lnSpcReduction="10000"/>
          </a:bodyPr>
          <a:lstStyle/>
          <a:p>
            <a:pPr algn="just">
              <a:lnSpc>
                <a:spcPct val="95000"/>
              </a:lnSpc>
              <a:spcBef>
                <a:spcPts val="1200"/>
              </a:spcBef>
              <a:buClrTx/>
              <a:buSzPct val="45000"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  <a:tab pos="8686800" algn="l"/>
              </a:tabLst>
            </a:pPr>
            <a:r>
              <a:rPr lang="pl-PL" altLang="pl-PL" sz="3200" i="0" dirty="0" smtClean="0">
                <a:latin typeface="Times New Roman" pitchFamily="16" charset="0"/>
              </a:rPr>
              <a:t>§ 16.</a:t>
            </a:r>
            <a:r>
              <a:rPr lang="pl-PL" altLang="pl-PL" sz="3200" b="0" i="0" dirty="0" smtClean="0">
                <a:latin typeface="Times New Roman" pitchFamily="16" charset="0"/>
              </a:rPr>
              <a:t> 1. W ramach prowadzenia kontroli nad uzgadnianiem projektów budowlanych komendant wojewódzki Państwowej Straży Pożarnej wydaje postanowienie w sprawie wyrażenia zgody, wyrażenia zgody pod warunkiem lub niewyrażenia zgody - na spełnienie wymagań w zakresie bezpieczeństwa pożarowego w inny sposób niż określono w przepisach techniczno-budowlanych, w przypadkach wskazanych w tych przepisach, oraz na stosowanie rozwiązań zamiennych, zapewniających niepogorszenie warunków ochrony przeciwpożarowej, w przypadkach wskazanych w przepisach przeciwpożarowych.</a:t>
            </a:r>
            <a:endParaRPr lang="pl-PL" altLang="pl-PL" sz="3200" b="0" i="0" dirty="0">
              <a:latin typeface="Times New Roman" pitchFamily="16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dirty="0" smtClean="0"/>
              <a:t>Prawo budowlane</a:t>
            </a:r>
            <a:endParaRPr lang="pl-PL" dirty="0"/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1"/>
          </p:nvPr>
        </p:nvSpPr>
        <p:spPr>
          <a:xfrm>
            <a:off x="791840" y="1666940"/>
            <a:ext cx="8232510" cy="5372409"/>
          </a:xfrm>
        </p:spPr>
        <p:txBody>
          <a:bodyPr/>
          <a:lstStyle/>
          <a:p>
            <a:pPr marL="0" indent="0">
              <a:buNone/>
            </a:pPr>
            <a:r>
              <a:rPr lang="pl-PL" dirty="0" smtClean="0"/>
              <a:t>Nie można prowadzić remontu w obiekcie budowlanym wpisanym do rejestru zabytków bez opracowania projektu budowlanego.</a:t>
            </a:r>
          </a:p>
          <a:p>
            <a:pPr marL="0" indent="0">
              <a:buNone/>
            </a:pPr>
            <a:r>
              <a:rPr lang="pl-PL" sz="3200" dirty="0" smtClean="0"/>
              <a:t>Art.. 29 § 2. Pozwolenia na budowę nie wymaga wykonanie robót budowlanych polegających na:</a:t>
            </a:r>
          </a:p>
          <a:p>
            <a:pPr marL="0" indent="0">
              <a:buNone/>
            </a:pPr>
            <a:r>
              <a:rPr lang="pl-PL" sz="3200" dirty="0" smtClean="0"/>
              <a:t>1. Remoncie istniejących obiektów budowlanych i urządzeń budowlanych, </a:t>
            </a:r>
            <a:r>
              <a:rPr lang="pl-PL" sz="3200" b="1" dirty="0" smtClean="0"/>
              <a:t>z wyjątkiem obiektów wpisanych do rejestru zabytków;</a:t>
            </a:r>
            <a:endParaRPr lang="pl-PL" sz="3200" b="1" dirty="0"/>
          </a:p>
        </p:txBody>
      </p:sp>
    </p:spTree>
    <p:extLst>
      <p:ext uri="{BB962C8B-B14F-4D97-AF65-F5344CB8AC3E}">
        <p14:creationId xmlns:p14="http://schemas.microsoft.com/office/powerpoint/2010/main" val="371986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75816" y="395461"/>
            <a:ext cx="8232510" cy="663166"/>
          </a:xfrm>
        </p:spPr>
        <p:txBody>
          <a:bodyPr/>
          <a:lstStyle/>
          <a:p>
            <a:pPr algn="ctr"/>
            <a:r>
              <a:rPr lang="pl-PL" dirty="0" smtClean="0"/>
              <a:t>Prawo budowlane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"/>
          </p:nvPr>
        </p:nvSpPr>
        <p:spPr>
          <a:xfrm>
            <a:off x="647824" y="1187549"/>
            <a:ext cx="8232510" cy="2447961"/>
          </a:xfrm>
        </p:spPr>
        <p:txBody>
          <a:bodyPr/>
          <a:lstStyle/>
          <a:p>
            <a:pPr marL="0" indent="0">
              <a:buNone/>
            </a:pPr>
            <a:r>
              <a:rPr lang="pl-PL" sz="2400" dirty="0"/>
              <a:t>Art. 39. 1. Prowadzenie robót budowlanych przy obiekcie budowlanym wpisanym do rejestru zabytków lub na obszarze wpisanym do rejestru zabytków wymaga, przed wydaniem decyzji o pozwoleniu na budowę, uzyskania pozwolenia na prowadzenie tych robót, wydanego przez właściwego wojewódzkiego konserwatora zabytków.</a:t>
            </a:r>
          </a:p>
          <a:p>
            <a:pPr lvl="1"/>
            <a:endParaRPr lang="pl-PL" sz="2400" dirty="0"/>
          </a:p>
          <a:p>
            <a:endParaRPr lang="pl-PL" dirty="0">
              <a:latin typeface="Art. 39. 1. Prowadzenie robót budowlanych przy obiekcie budowlanym wpisanym do rejestru zabytków lub na obszarze wpisanym do rejestru zabytków wymaga, przed wydaniem decyzji o pozwoleniu na budowę, uzyskania pozwolenia na prowadzenie tych robót, wydanego "/>
            </a:endParaRPr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Kamieniec Ząbkowicki 2014</a:t>
            </a:r>
            <a:endParaRPr kumimoji="0" lang="en-US"/>
          </a:p>
        </p:txBody>
      </p:sp>
      <p:pic>
        <p:nvPicPr>
          <p:cNvPr id="1026" name="Picture 2" descr="http://www.zamkipolskie.com/kaec/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968" y="3452474"/>
            <a:ext cx="5663560" cy="3853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90424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Grp="1" noChangeArrowheads="1"/>
          </p:cNvSpPr>
          <p:nvPr>
            <p:ph type="title"/>
          </p:nvPr>
        </p:nvSpPr>
        <p:spPr>
          <a:xfrm>
            <a:off x="741363" y="282575"/>
            <a:ext cx="8601075" cy="1263650"/>
          </a:xfrm>
          <a:ln/>
        </p:spPr>
        <p:txBody>
          <a:bodyPr/>
          <a:lstStyle/>
          <a:p>
            <a:pPr algn="ctr">
              <a:lnSpc>
                <a:spcPct val="66000"/>
              </a:lnSpc>
              <a:buClrTx/>
              <a:buSzPct val="45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pl-PL"/>
              <a:t>Roboty budowlane</a:t>
            </a: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359792" y="1835621"/>
            <a:ext cx="8764587" cy="49307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marL="0" indent="0" algn="ctr">
              <a:lnSpc>
                <a:spcPct val="93000"/>
              </a:lnSpc>
              <a:buClrTx/>
              <a:buSzPct val="45000"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  <a:tab pos="8686800" algn="l"/>
              </a:tabLst>
            </a:pPr>
            <a:r>
              <a:rPr lang="pl-PL" altLang="pl-PL" sz="4000" i="1" dirty="0" smtClean="0">
                <a:latin typeface="Arial" charset="0"/>
              </a:rPr>
              <a:t>Roboty budowlane</a:t>
            </a:r>
            <a:r>
              <a:rPr lang="pl-PL" altLang="pl-PL" sz="4000" dirty="0" smtClean="0">
                <a:latin typeface="Arial" charset="0"/>
              </a:rPr>
              <a:t> - należy przez to rozumieć budowę, a także prace polegające na przebudowie, montażu, remoncie lub rozbiórce obiektu budowlanego.</a:t>
            </a:r>
            <a:endParaRPr lang="pl-PL" altLang="pl-PL" sz="4000" dirty="0">
              <a:latin typeface="Arial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G:\jawor\Obraz 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4408" y="251445"/>
            <a:ext cx="3528392" cy="4715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9" name="Picture 3" descr="G:\jawor\Obraz 0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874" y="1163044"/>
            <a:ext cx="5095118" cy="381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rostokąt 2"/>
          <p:cNvSpPr/>
          <p:nvPr/>
        </p:nvSpPr>
        <p:spPr>
          <a:xfrm>
            <a:off x="2376016" y="5940077"/>
            <a:ext cx="3903633" cy="2654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dirty="0">
                <a:solidFill>
                  <a:schemeClr val="tx1"/>
                </a:solidFill>
              </a:rPr>
              <a:t>Zamek Jawor – fot. L. </a:t>
            </a:r>
            <a:r>
              <a:rPr lang="pl-PL" dirty="0" err="1">
                <a:solidFill>
                  <a:schemeClr val="tx1"/>
                </a:solidFill>
              </a:rPr>
              <a:t>Gołembiewski</a:t>
            </a:r>
            <a:endParaRPr lang="pl-PL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0876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Wymagania dla ekspertyzy</a:t>
            </a:r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l-PL" dirty="0"/>
              <a:t>z zakresu warunków </a:t>
            </a:r>
            <a:r>
              <a:rPr lang="pl-PL" dirty="0" err="1"/>
              <a:t>techiczno</a:t>
            </a:r>
            <a:r>
              <a:rPr lang="pl-PL" dirty="0"/>
              <a:t> </a:t>
            </a:r>
            <a:r>
              <a:rPr lang="pl-PL" dirty="0" smtClean="0"/>
              <a:t>– budowlanych – rozwiązania zastępcze,</a:t>
            </a:r>
          </a:p>
          <a:p>
            <a:r>
              <a:rPr lang="pl-PL" dirty="0"/>
              <a:t>z</a:t>
            </a:r>
            <a:r>
              <a:rPr lang="pl-PL" dirty="0" smtClean="0"/>
              <a:t> zakresu ochrony przeciwpożarowej dotyczącej wymagań określonych dla budynku i urządzeń przeciwpożarowych,</a:t>
            </a:r>
          </a:p>
          <a:p>
            <a:r>
              <a:rPr lang="pl-PL" dirty="0"/>
              <a:t>z zakresu ochrony przeciwpożarowej dotyczącej wymagań określonych </a:t>
            </a:r>
            <a:r>
              <a:rPr lang="pl-PL" dirty="0" smtClean="0"/>
              <a:t>dla dróg pożarowych i zaopatrzenia w wodę do zewnętrznego gaszenia pożaru. </a:t>
            </a:r>
            <a:endParaRPr lang="pl-PL" dirty="0"/>
          </a:p>
        </p:txBody>
      </p:sp>
      <p:sp>
        <p:nvSpPr>
          <p:cNvPr id="2" name="Symbol zastępczy stopki 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Kamieniec Ząbkowicki 2014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6328168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 Box 1"/>
          <p:cNvSpPr txBox="1">
            <a:spLocks noChangeArrowheads="1"/>
          </p:cNvSpPr>
          <p:nvPr/>
        </p:nvSpPr>
        <p:spPr bwMode="auto">
          <a:xfrm>
            <a:off x="567670" y="1079500"/>
            <a:ext cx="9002713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442913" indent="-382588">
              <a:tabLst>
                <a:tab pos="442913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  <a:tab pos="9426575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>
              <a:tabLst>
                <a:tab pos="442913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  <a:tab pos="9426575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>
              <a:tabLst>
                <a:tab pos="442913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  <a:tab pos="9426575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>
              <a:tabLst>
                <a:tab pos="442913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  <a:tab pos="9426575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>
              <a:tabLst>
                <a:tab pos="442913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  <a:tab pos="9426575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49263" fontAlgn="base" hangingPunct="0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2913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  <a:tab pos="9426575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49263" fontAlgn="base" hangingPunct="0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2913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  <a:tab pos="9426575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49263" fontAlgn="base" hangingPunct="0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2913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  <a:tab pos="9426575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49263" fontAlgn="base" hangingPunct="0">
              <a:lnSpc>
                <a:spcPct val="58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442913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  <a:tab pos="9426575" algn="l"/>
              </a:tabLst>
              <a:defRPr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hangingPunct="1">
              <a:lnSpc>
                <a:spcPct val="90000"/>
              </a:lnSpc>
              <a:spcBef>
                <a:spcPts val="700"/>
              </a:spcBef>
              <a:buClr>
                <a:srgbClr val="FF388C"/>
              </a:buClr>
              <a:buSzPct val="80000"/>
              <a:buFont typeface="Wingdings" charset="2"/>
              <a:buChar char=""/>
            </a:pPr>
            <a:r>
              <a:rPr lang="pl-PL" altLang="pl-PL" sz="2800" dirty="0" smtClean="0">
                <a:solidFill>
                  <a:schemeClr val="tx1"/>
                </a:solidFill>
                <a:latin typeface="Times New Roman" pitchFamily="16" charset="0"/>
              </a:rPr>
              <a:t>W </a:t>
            </a:r>
            <a:r>
              <a:rPr lang="pl-PL" altLang="pl-PL" sz="2800" dirty="0">
                <a:solidFill>
                  <a:schemeClr val="tx1"/>
                </a:solidFill>
                <a:latin typeface="Times New Roman" pitchFamily="16" charset="0"/>
              </a:rPr>
              <a:t>wielu przypadkach można odnieść wrażenie, iż strona oczekuje rozwiązania problemu przez komendę.</a:t>
            </a:r>
          </a:p>
          <a:p>
            <a:pPr hangingPunct="1">
              <a:lnSpc>
                <a:spcPct val="90000"/>
              </a:lnSpc>
              <a:spcBef>
                <a:spcPts val="700"/>
              </a:spcBef>
              <a:buClr>
                <a:srgbClr val="FF388C"/>
              </a:buClr>
              <a:buSzPct val="80000"/>
              <a:buFont typeface="Wingdings" charset="2"/>
              <a:buChar char=""/>
            </a:pPr>
            <a:r>
              <a:rPr lang="pl-PL" altLang="pl-PL" sz="2800" dirty="0">
                <a:solidFill>
                  <a:schemeClr val="tx1"/>
                </a:solidFill>
                <a:latin typeface="Times New Roman" pitchFamily="16" charset="0"/>
              </a:rPr>
              <a:t>Zdarzały się przypadki przedkładania ekspertyz do tzw. „… do skutku”.</a:t>
            </a:r>
          </a:p>
          <a:p>
            <a:pPr hangingPunct="1">
              <a:lnSpc>
                <a:spcPct val="90000"/>
              </a:lnSpc>
              <a:spcBef>
                <a:spcPts val="700"/>
              </a:spcBef>
              <a:buClr>
                <a:srgbClr val="FF388C"/>
              </a:buClr>
              <a:buSzPct val="80000"/>
              <a:buFont typeface="Wingdings" charset="2"/>
              <a:buChar char=""/>
            </a:pPr>
            <a:r>
              <a:rPr lang="pl-PL" altLang="pl-PL" sz="2800" dirty="0">
                <a:solidFill>
                  <a:schemeClr val="tx1"/>
                </a:solidFill>
                <a:latin typeface="Times New Roman" pitchFamily="16" charset="0"/>
              </a:rPr>
              <a:t>Jaka część obiektu będzie objęta ochroną przez proponowane rozwiązania zastępcze </a:t>
            </a:r>
            <a:r>
              <a:rPr lang="pl-PL" altLang="pl-PL" sz="2800" dirty="0" smtClean="0">
                <a:solidFill>
                  <a:schemeClr val="tx1"/>
                </a:solidFill>
                <a:latin typeface="Times New Roman" pitchFamily="16" charset="0"/>
              </a:rPr>
              <a:t>lub </a:t>
            </a:r>
            <a:r>
              <a:rPr lang="pl-PL" altLang="pl-PL" sz="2800" dirty="0">
                <a:solidFill>
                  <a:schemeClr val="tx1"/>
                </a:solidFill>
                <a:latin typeface="Times New Roman" pitchFamily="16" charset="0"/>
              </a:rPr>
              <a:t>zamienne np. urządzenia </a:t>
            </a:r>
            <a:r>
              <a:rPr lang="pl-PL" altLang="pl-PL" sz="2800" dirty="0" smtClean="0">
                <a:solidFill>
                  <a:schemeClr val="tx1"/>
                </a:solidFill>
                <a:latin typeface="Times New Roman" pitchFamily="16" charset="0"/>
              </a:rPr>
              <a:t>przeciwpożarowe,</a:t>
            </a:r>
          </a:p>
          <a:p>
            <a:pPr hangingPunct="1">
              <a:lnSpc>
                <a:spcPct val="90000"/>
              </a:lnSpc>
              <a:spcBef>
                <a:spcPts val="700"/>
              </a:spcBef>
              <a:buClr>
                <a:srgbClr val="FF388C"/>
              </a:buClr>
              <a:buSzPct val="80000"/>
              <a:buFont typeface="Wingdings" charset="2"/>
              <a:buChar char=""/>
            </a:pPr>
            <a:r>
              <a:rPr lang="pl-PL" altLang="pl-PL" sz="2800" dirty="0" smtClean="0">
                <a:solidFill>
                  <a:schemeClr val="tx1"/>
                </a:solidFill>
                <a:latin typeface="Times New Roman" pitchFamily="16" charset="0"/>
              </a:rPr>
              <a:t>Dla właściwego określenia ewakuacji wylicza się WCBE (wymagany czas bezpiecznej ewakuacji) i DCBE (dostępny czas </a:t>
            </a:r>
            <a:r>
              <a:rPr lang="pl-PL" altLang="pl-PL" sz="2800" dirty="0">
                <a:solidFill>
                  <a:schemeClr val="tx1"/>
                </a:solidFill>
                <a:latin typeface="Times New Roman" pitchFamily="16" charset="0"/>
              </a:rPr>
              <a:t>bezpiecznej ewakuacji</a:t>
            </a:r>
            <a:r>
              <a:rPr lang="pl-PL" altLang="pl-PL" sz="2800" dirty="0" smtClean="0">
                <a:solidFill>
                  <a:schemeClr val="tx1"/>
                </a:solidFill>
                <a:latin typeface="Times New Roman" pitchFamily="16" charset="0"/>
              </a:rPr>
              <a:t>) -zasada DCBE&gt;WCBE,</a:t>
            </a:r>
          </a:p>
          <a:p>
            <a:pPr hangingPunct="1">
              <a:lnSpc>
                <a:spcPct val="90000"/>
              </a:lnSpc>
              <a:spcBef>
                <a:spcPts val="700"/>
              </a:spcBef>
              <a:buClr>
                <a:srgbClr val="FF388C"/>
              </a:buClr>
              <a:buSzPct val="80000"/>
              <a:buFont typeface="Wingdings" charset="2"/>
              <a:buChar char=""/>
            </a:pPr>
            <a:r>
              <a:rPr lang="pl-PL" altLang="pl-PL" sz="2800" dirty="0" smtClean="0">
                <a:solidFill>
                  <a:schemeClr val="tx1"/>
                </a:solidFill>
                <a:latin typeface="Times New Roman" pitchFamily="16" charset="0"/>
              </a:rPr>
              <a:t>Wyliczenia z zakresu inżynierii bezpieczeństwa:  symulacje oddymiania, ewakuacji, promieniowania </a:t>
            </a:r>
          </a:p>
          <a:p>
            <a:pPr hangingPunct="1">
              <a:lnSpc>
                <a:spcPct val="90000"/>
              </a:lnSpc>
              <a:spcBef>
                <a:spcPts val="700"/>
              </a:spcBef>
              <a:buClr>
                <a:srgbClr val="FF388C"/>
              </a:buClr>
              <a:buSzPct val="80000"/>
              <a:buFont typeface="Wingdings" charset="2"/>
              <a:buChar char=""/>
            </a:pPr>
            <a:endParaRPr lang="pl-PL" altLang="pl-PL" sz="2800" dirty="0">
              <a:solidFill>
                <a:schemeClr val="tx1"/>
              </a:solidFill>
              <a:latin typeface="Times New Roman" pitchFamily="16" charset="0"/>
            </a:endParaRPr>
          </a:p>
        </p:txBody>
      </p:sp>
      <p:sp>
        <p:nvSpPr>
          <p:cNvPr id="2" name="Symbol zastępczy stopki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Kamieniec Ząbkowicki 2014</a:t>
            </a:r>
            <a:endParaRPr kumimoji="0" lang="en-US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Zdjęcia ( bez opisu)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sz="quarter" idx="1"/>
          </p:nvPr>
        </p:nvSpPr>
        <p:spPr>
          <a:xfrm>
            <a:off x="504031" y="1763924"/>
            <a:ext cx="8232510" cy="2952017"/>
          </a:xfrm>
        </p:spPr>
        <p:txBody>
          <a:bodyPr>
            <a:normAutofit fontScale="92500"/>
          </a:bodyPr>
          <a:lstStyle/>
          <a:p>
            <a:r>
              <a:rPr lang="pl-PL" dirty="0" smtClean="0"/>
              <a:t>Twardogóra  kościół – fot. D. Buła</a:t>
            </a:r>
          </a:p>
          <a:p>
            <a:r>
              <a:rPr lang="pl-PL" dirty="0" smtClean="0"/>
              <a:t>Pałac Muchów – fot. L. </a:t>
            </a:r>
            <a:r>
              <a:rPr lang="pl-PL" dirty="0" err="1" smtClean="0"/>
              <a:t>Gołembiewski</a:t>
            </a:r>
            <a:endParaRPr lang="pl-PL" dirty="0" smtClean="0"/>
          </a:p>
          <a:p>
            <a:r>
              <a:rPr lang="pl-PL" dirty="0" smtClean="0"/>
              <a:t>Zamek Piastowski </a:t>
            </a:r>
            <a:r>
              <a:rPr lang="pl-PL" dirty="0"/>
              <a:t>L</a:t>
            </a:r>
            <a:r>
              <a:rPr lang="pl-PL" dirty="0" smtClean="0"/>
              <a:t>egnica – fot. D. Buła</a:t>
            </a:r>
          </a:p>
          <a:p>
            <a:r>
              <a:rPr lang="pl-PL" dirty="0" smtClean="0"/>
              <a:t>Zamek na wodzie  Wojnowice – fot. L. </a:t>
            </a:r>
            <a:r>
              <a:rPr lang="pl-PL" dirty="0" err="1" smtClean="0"/>
              <a:t>Gołembiewski</a:t>
            </a:r>
            <a:r>
              <a:rPr lang="pl-PL" dirty="0" smtClean="0"/>
              <a:t> </a:t>
            </a:r>
            <a:r>
              <a:rPr lang="pl-PL" dirty="0" smtClean="0"/>
              <a:t>.</a:t>
            </a:r>
          </a:p>
          <a:p>
            <a:r>
              <a:rPr lang="pl-PL" dirty="0" smtClean="0"/>
              <a:t>Zamek w </a:t>
            </a:r>
            <a:r>
              <a:rPr lang="pl-PL" dirty="0"/>
              <a:t>Kamieńcu Ząbkowickim- http://www.zamkipolskie.com/kaec/001.jpg</a:t>
            </a:r>
            <a:endParaRPr lang="pl-PL" dirty="0" smtClean="0"/>
          </a:p>
        </p:txBody>
      </p:sp>
      <p:sp>
        <p:nvSpPr>
          <p:cNvPr id="2" name="Symbol zastępczy stopki 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Kamieniec Ząbkowicki 2014</a:t>
            </a:r>
            <a:endParaRPr kumimoji="0" lang="en-US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/>
              <a:t>Wojewódzka Grupa ds. Ochrony Zabytków przed Pożarem i przestępczością </a:t>
            </a:r>
          </a:p>
        </p:txBody>
      </p:sp>
      <p:graphicFrame>
        <p:nvGraphicFramePr>
          <p:cNvPr id="5" name="Symbol zastępczy zawartości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021852649"/>
              </p:ext>
            </p:extLst>
          </p:nvPr>
        </p:nvGraphicFramePr>
        <p:xfrm>
          <a:off x="575816" y="2051646"/>
          <a:ext cx="8232774" cy="46085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738"/>
                <a:gridCol w="1231520"/>
                <a:gridCol w="1372129"/>
                <a:gridCol w="1372129"/>
                <a:gridCol w="1372129"/>
                <a:gridCol w="1372129"/>
              </a:tblGrid>
              <a:tr h="596492">
                <a:tc rowSpan="2">
                  <a:txBody>
                    <a:bodyPr/>
                    <a:lstStyle/>
                    <a:p>
                      <a:r>
                        <a:rPr lang="pl-PL" b="1" dirty="0" smtClean="0"/>
                        <a:t>Delegatura WUOZ</a:t>
                      </a:r>
                      <a:endParaRPr lang="pl-PL" b="1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pl-PL" b="1" dirty="0" smtClean="0"/>
                        <a:t>Kradzieże i pożary zabytków w latach</a:t>
                      </a:r>
                      <a:endParaRPr lang="pl-PL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</a:tr>
              <a:tr h="596492">
                <a:tc v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/>
                        <a:t>2010</a:t>
                      </a:r>
                      <a:endParaRPr lang="pl-P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/>
                        <a:t>2011</a:t>
                      </a:r>
                      <a:endParaRPr lang="pl-P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/>
                        <a:t>2012</a:t>
                      </a:r>
                      <a:endParaRPr lang="pl-P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/>
                        <a:t>2013</a:t>
                      </a:r>
                      <a:endParaRPr lang="pl-P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/>
                        <a:t>RAZEM</a:t>
                      </a:r>
                      <a:endParaRPr lang="pl-PL" b="1" dirty="0"/>
                    </a:p>
                  </a:txBody>
                  <a:tcPr/>
                </a:tc>
              </a:tr>
              <a:tr h="1029561"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/>
                        <a:t>Jelenia Góra</a:t>
                      </a:r>
                      <a:endParaRPr lang="pl-P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/>
                        <a:t>0</a:t>
                      </a:r>
                      <a:endParaRPr lang="pl-P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/>
                        <a:t>0</a:t>
                      </a:r>
                      <a:endParaRPr lang="pl-P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/>
                        <a:t>1</a:t>
                      </a:r>
                      <a:endParaRPr lang="pl-P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/>
                        <a:t>1</a:t>
                      </a:r>
                      <a:endParaRPr lang="pl-P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/>
                        <a:t>2</a:t>
                      </a:r>
                      <a:endParaRPr lang="pl-PL" b="1" dirty="0"/>
                    </a:p>
                  </a:txBody>
                  <a:tcPr/>
                </a:tc>
              </a:tr>
              <a:tr h="596492"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/>
                        <a:t>Legnica</a:t>
                      </a:r>
                      <a:endParaRPr lang="pl-P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/>
                        <a:t>0</a:t>
                      </a:r>
                      <a:endParaRPr lang="pl-P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/>
                        <a:t>1</a:t>
                      </a:r>
                      <a:endParaRPr lang="pl-P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/>
                        <a:t>1</a:t>
                      </a:r>
                      <a:endParaRPr lang="pl-P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/>
                        <a:t>1</a:t>
                      </a:r>
                      <a:endParaRPr lang="pl-P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/>
                        <a:t>3</a:t>
                      </a:r>
                      <a:endParaRPr lang="pl-PL" b="1" dirty="0"/>
                    </a:p>
                  </a:txBody>
                  <a:tcPr/>
                </a:tc>
              </a:tr>
              <a:tr h="596492"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/>
                        <a:t>Wałbrzych</a:t>
                      </a:r>
                      <a:endParaRPr lang="pl-P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/>
                        <a:t>1</a:t>
                      </a:r>
                      <a:endParaRPr lang="pl-P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/>
                        <a:t>1</a:t>
                      </a:r>
                      <a:endParaRPr lang="pl-P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/>
                        <a:t>3</a:t>
                      </a:r>
                      <a:endParaRPr lang="pl-P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/>
                        <a:t>1</a:t>
                      </a:r>
                      <a:endParaRPr lang="pl-P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/>
                        <a:t>6</a:t>
                      </a:r>
                      <a:endParaRPr lang="pl-PL" b="1" dirty="0"/>
                    </a:p>
                  </a:txBody>
                  <a:tcPr/>
                </a:tc>
              </a:tr>
              <a:tr h="596492"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/>
                        <a:t>Wrocław</a:t>
                      </a:r>
                      <a:endParaRPr lang="pl-P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/>
                        <a:t>0</a:t>
                      </a:r>
                      <a:endParaRPr lang="pl-P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/>
                        <a:t>1</a:t>
                      </a:r>
                      <a:endParaRPr lang="pl-P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/>
                        <a:t>1</a:t>
                      </a:r>
                      <a:endParaRPr lang="pl-P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/>
                        <a:t>0</a:t>
                      </a:r>
                      <a:endParaRPr lang="pl-PL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/>
                        <a:t>2</a:t>
                      </a:r>
                      <a:endParaRPr lang="pl-PL" b="1" dirty="0"/>
                    </a:p>
                  </a:txBody>
                  <a:tcPr/>
                </a:tc>
              </a:tr>
              <a:tr h="596492">
                <a:tc gridSpan="5">
                  <a:txBody>
                    <a:bodyPr/>
                    <a:lstStyle/>
                    <a:p>
                      <a:pPr algn="ctr"/>
                      <a:r>
                        <a:rPr lang="pl-PL" b="1" dirty="0" smtClean="0"/>
                        <a:t>Razem</a:t>
                      </a:r>
                      <a:endParaRPr lang="pl-PL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dirty="0" smtClean="0"/>
                        <a:t>13</a:t>
                      </a:r>
                      <a:endParaRPr lang="pl-PL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ymbol zastępczy stopki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Kamieniec Ząbkowicki 2014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4790596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Grp="1" noChangeArrowheads="1"/>
          </p:cNvSpPr>
          <p:nvPr>
            <p:ph type="subTitle" idx="4294967295"/>
          </p:nvPr>
        </p:nvSpPr>
        <p:spPr>
          <a:xfrm>
            <a:off x="431800" y="3131765"/>
            <a:ext cx="8764587" cy="863500"/>
          </a:xfrm>
          <a:ln/>
        </p:spPr>
        <p:txBody>
          <a:bodyPr>
            <a:normAutofit lnSpcReduction="10000"/>
          </a:bodyPr>
          <a:lstStyle/>
          <a:p>
            <a:pPr marL="204788" indent="-198438" algn="ctr">
              <a:lnSpc>
                <a:spcPct val="74000"/>
              </a:lnSpc>
              <a:buClrTx/>
              <a:buSzPct val="45000"/>
              <a:buFontTx/>
              <a:buNone/>
              <a:tabLst>
                <a:tab pos="204788" algn="l"/>
                <a:tab pos="309563" algn="l"/>
                <a:tab pos="758825" algn="l"/>
                <a:tab pos="1208088" algn="l"/>
                <a:tab pos="1657350" algn="l"/>
                <a:tab pos="2106613" algn="l"/>
                <a:tab pos="2555875" algn="l"/>
                <a:tab pos="3005138" algn="l"/>
                <a:tab pos="3454400" algn="l"/>
                <a:tab pos="3903663" algn="l"/>
                <a:tab pos="4352925" algn="l"/>
                <a:tab pos="4802188" algn="l"/>
                <a:tab pos="5251450" algn="l"/>
                <a:tab pos="5700713" algn="l"/>
                <a:tab pos="6149975" algn="l"/>
                <a:tab pos="6599238" algn="l"/>
                <a:tab pos="7048500" algn="l"/>
                <a:tab pos="7497763" algn="l"/>
                <a:tab pos="7947025" algn="l"/>
                <a:tab pos="8396288" algn="l"/>
                <a:tab pos="8845550" algn="l"/>
              </a:tabLst>
            </a:pPr>
            <a:r>
              <a:rPr lang="pl-PL" altLang="pl-PL" sz="7200" b="0" i="0" dirty="0" smtClean="0">
                <a:solidFill>
                  <a:srgbClr val="CCCCCC"/>
                </a:solidFill>
                <a:latin typeface="Times New Roman" pitchFamily="16" charset="0"/>
              </a:rPr>
              <a:t>Dziękuję za uwagę </a:t>
            </a:r>
            <a:endParaRPr lang="pl-PL" altLang="pl-PL" sz="7200" b="0" i="0" dirty="0">
              <a:solidFill>
                <a:srgbClr val="CCCCCC"/>
              </a:solidFill>
              <a:latin typeface="Times New Roman" pitchFamily="16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/>
              <a:t>Wojewódzka Grupa ds. Ochrony Zabytków przed Pożarem i przestępczością 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pl-PL" dirty="0" smtClean="0"/>
              <a:t>Zadania z zakresu ochrony przeciwpożarowej: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pl-PL" dirty="0" smtClean="0"/>
              <a:t>Określenie istniejących warunków ochrony przeciwpożarowych 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pl-PL" dirty="0" smtClean="0"/>
              <a:t>Określenie istniejących warunków techniczno-budowlanych w zakresie ochrony przeciwpożarowej;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pl-PL" dirty="0" smtClean="0"/>
              <a:t>Wskazanie właścicielowi, zarządcy kierunków poprawy stanu bezpieczeństwa jeżeli tego wymaga sytuacja;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pl-PL" dirty="0" smtClean="0"/>
              <a:t>Wskazanie dróg osiągnięcia akceptowalnego stanu bezpieczeństwa w zakresie warunków </a:t>
            </a:r>
            <a:r>
              <a:rPr lang="pl-PL" dirty="0" err="1" smtClean="0"/>
              <a:t>techniczno</a:t>
            </a:r>
            <a:r>
              <a:rPr lang="pl-PL" dirty="0" smtClean="0"/>
              <a:t> – budowlanych jak i ochrony przeciwpożarowej.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pl-PL" dirty="0" smtClean="0"/>
              <a:t>Zasady prowadzenie prac na obiektach zabytkowych.</a:t>
            </a:r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Kamieniec Ząbkowicki 2014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284106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sz="quarter" idx="1"/>
          </p:nvPr>
        </p:nvSpPr>
        <p:spPr>
          <a:xfrm>
            <a:off x="719832" y="1115542"/>
            <a:ext cx="8232510" cy="316835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pl-PL" altLang="pl-PL" sz="2800" dirty="0" smtClean="0">
                <a:solidFill>
                  <a:prstClr val="black"/>
                </a:solidFill>
              </a:rPr>
              <a:t>Rozwiązania</a:t>
            </a:r>
            <a:r>
              <a:rPr lang="en-GB" altLang="pl-PL" sz="2800" dirty="0" smtClean="0">
                <a:solidFill>
                  <a:prstClr val="black"/>
                </a:solidFill>
              </a:rPr>
              <a:t> </a:t>
            </a:r>
            <a:r>
              <a:rPr lang="pl-PL" altLang="pl-PL" sz="2800" dirty="0" smtClean="0">
                <a:solidFill>
                  <a:prstClr val="black"/>
                </a:solidFill>
              </a:rPr>
              <a:t>zamienne</a:t>
            </a:r>
            <a:r>
              <a:rPr lang="en-GB" altLang="pl-PL" sz="2800" dirty="0" smtClean="0">
                <a:solidFill>
                  <a:prstClr val="black"/>
                </a:solidFill>
              </a:rPr>
              <a:t> </a:t>
            </a:r>
            <a:r>
              <a:rPr lang="en-GB" altLang="pl-PL" sz="2800" dirty="0">
                <a:solidFill>
                  <a:prstClr val="black"/>
                </a:solidFill>
              </a:rPr>
              <a:t>– </a:t>
            </a:r>
            <a:endParaRPr lang="pl-PL" altLang="pl-PL" sz="2800" dirty="0" smtClean="0">
              <a:solidFill>
                <a:prstClr val="black"/>
              </a:solidFill>
            </a:endParaRPr>
          </a:p>
          <a:p>
            <a:pPr marL="0" indent="0" algn="ctr">
              <a:buNone/>
            </a:pPr>
            <a:r>
              <a:rPr lang="pl-PL" altLang="pl-PL" sz="2800" dirty="0" smtClean="0">
                <a:solidFill>
                  <a:prstClr val="black"/>
                </a:solidFill>
              </a:rPr>
              <a:t>inne rozwiązania (ponad standardowe) niż określają to przepisy zapewniające zabezpieczenie przeciwpożarowe obiektu (rekompensujące niezgodności w zabezpieczeniu przeciwpożarowym w stosunku do wymagań przepisów</a:t>
            </a:r>
            <a:endParaRPr lang="pl-PL" sz="2800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Kamieniec Ząbkowicki 2014</a:t>
            </a:r>
            <a:endParaRPr kumimoji="0" lang="en-US"/>
          </a:p>
        </p:txBody>
      </p:sp>
      <p:pic>
        <p:nvPicPr>
          <p:cNvPr id="22530" name="Picture 2" descr="C:\Users\kwpsp\AppData\Local\Microsoft\Windows\Temporary Internet Files\Content.IE5\WJ0F7UCB\MM900337012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864" y="4571925"/>
            <a:ext cx="1872208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1" name="Picture 3" descr="C:\Users\kwpsp\AppData\Local\Microsoft\Windows\Temporary Internet Files\Content.IE5\TGJLAV3H\MC900280110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376" y="4383170"/>
            <a:ext cx="2304256" cy="2060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697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sz="quarter" idx="1"/>
          </p:nvPr>
        </p:nvSpPr>
        <p:spPr>
          <a:xfrm>
            <a:off x="575816" y="1259557"/>
            <a:ext cx="8232510" cy="5372409"/>
          </a:xfrm>
        </p:spPr>
        <p:txBody>
          <a:bodyPr/>
          <a:lstStyle/>
          <a:p>
            <a:pPr marL="448056" indent="-384048" algn="ctr">
              <a:buNone/>
              <a:defRPr/>
            </a:pPr>
            <a:r>
              <a:rPr lang="pl-PL" sz="2800" b="1" dirty="0"/>
              <a:t>Dz.U.10.109.719 </a:t>
            </a:r>
            <a:endParaRPr lang="pl-PL" sz="2800" dirty="0"/>
          </a:p>
          <a:p>
            <a:pPr marL="448056" indent="-384048" algn="ctr">
              <a:buNone/>
              <a:defRPr/>
            </a:pPr>
            <a:r>
              <a:rPr lang="pl-PL" sz="2800" b="1" dirty="0"/>
              <a:t>ROZPORZĄDZENIE</a:t>
            </a:r>
            <a:endParaRPr lang="pl-PL" sz="2800" dirty="0"/>
          </a:p>
          <a:p>
            <a:pPr marL="448056" indent="-384048" algn="ctr">
              <a:buNone/>
              <a:defRPr/>
            </a:pPr>
            <a:r>
              <a:rPr lang="pl-PL" sz="2800" b="1" dirty="0"/>
              <a:t>MINISTRA SPRAW WEWNĘTRZNYCH I ADMINISTRACJI</a:t>
            </a:r>
            <a:endParaRPr lang="pl-PL" sz="2800" dirty="0"/>
          </a:p>
          <a:p>
            <a:pPr marL="448056" indent="-384048" algn="ctr">
              <a:buNone/>
              <a:defRPr/>
            </a:pPr>
            <a:r>
              <a:rPr lang="pl-PL" sz="2800" dirty="0"/>
              <a:t>z dnia 7 czerwca 2010 r.</a:t>
            </a:r>
          </a:p>
          <a:p>
            <a:pPr marL="448056" indent="-384048" algn="ctr">
              <a:buNone/>
              <a:defRPr/>
            </a:pPr>
            <a:r>
              <a:rPr lang="pl-PL" sz="2800" b="1" dirty="0"/>
              <a:t>w sprawie ochrony przeciwpożarowej budynków, innych obiektów budowlanych i terenów</a:t>
            </a:r>
            <a:endParaRPr lang="pl-PL" sz="2800" dirty="0"/>
          </a:p>
          <a:p>
            <a:pPr marL="448056" indent="-384048" algn="ctr">
              <a:buNone/>
              <a:defRPr/>
            </a:pPr>
            <a:r>
              <a:rPr lang="pl-PL" sz="2800" dirty="0"/>
              <a:t>(Dz. U. z dnia 22 czerwca 2010 r.)</a:t>
            </a:r>
          </a:p>
          <a:p>
            <a:endParaRPr lang="pl-PL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Kamieniec Ząbkowicki 2014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506144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sz="quarter" idx="1"/>
          </p:nvPr>
        </p:nvSpPr>
        <p:spPr>
          <a:xfrm>
            <a:off x="935856" y="323453"/>
            <a:ext cx="8232510" cy="2447961"/>
          </a:xfrm>
        </p:spPr>
        <p:txBody>
          <a:bodyPr>
            <a:noAutofit/>
          </a:bodyPr>
          <a:lstStyle/>
          <a:p>
            <a:pPr marL="448056" indent="-384048">
              <a:buNone/>
              <a:defRPr/>
            </a:pPr>
            <a:r>
              <a:rPr lang="pl-PL" sz="1800" b="1" dirty="0"/>
              <a:t>§</a:t>
            </a:r>
            <a:r>
              <a:rPr lang="pl-PL" sz="1800" dirty="0"/>
              <a:t> </a:t>
            </a:r>
            <a:r>
              <a:rPr lang="pl-PL" sz="1800" b="1" dirty="0"/>
              <a:t>1.</a:t>
            </a:r>
            <a:r>
              <a:rPr lang="pl-PL" sz="1800" dirty="0"/>
              <a:t> </a:t>
            </a:r>
            <a:r>
              <a:rPr lang="pl-PL" sz="1800" dirty="0" smtClean="0"/>
              <a:t>2</a:t>
            </a:r>
            <a:r>
              <a:rPr lang="pl-PL" sz="1800" dirty="0"/>
              <a:t>. W przypadkach szczególnie uzasadnionych uwarunkowaniami lokalnymi, wskazanymi w ekspertyzie technicznej rzeczoznawcy do spraw zabezpieczeń przeciwpożarowych, dopuszcza się, w uzgodnieniu z właściwym miejscowo komendantem wojewódzkim Państwowej Straży Pożarnej, stosowanie rozwiązań zamiennych w stosunku do wymienionych w </a:t>
            </a:r>
            <a:r>
              <a:rPr lang="pl-PL" sz="1800" b="1" dirty="0"/>
              <a:t>§ 19, § 23, § 24 i § 25 ust. 1, 2, 5 i 6 oraz w § 27 ust. 1 i 2, § 28 ust. 1, § 29 ust. 1 i § 38 ust. 1</a:t>
            </a:r>
            <a:r>
              <a:rPr lang="pl-PL" sz="1800" dirty="0"/>
              <a:t>, zapewniających niepogorszenie warunków ochrony przeciwpożarowej obiektu.</a:t>
            </a:r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Kamieniec Ząbkowicki 2014</a:t>
            </a:r>
            <a:endParaRPr kumimoji="0" lang="en-US"/>
          </a:p>
        </p:txBody>
      </p:sp>
      <p:pic>
        <p:nvPicPr>
          <p:cNvPr id="21506" name="Picture 2" descr="G:\Pałac Muchów\Muchów\DSC040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7904" y="3059757"/>
            <a:ext cx="7455050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ole tekstowe 4"/>
          <p:cNvSpPr txBox="1"/>
          <p:nvPr/>
        </p:nvSpPr>
        <p:spPr>
          <a:xfrm>
            <a:off x="1511920" y="7020197"/>
            <a:ext cx="6408712" cy="265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Pałac Muchów – fot. Lech Gołębiewski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251827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stopki 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Kamieniec Ząbkowicki 2014</a:t>
            </a:r>
            <a:endParaRPr kumimoji="0" lang="en-US"/>
          </a:p>
        </p:txBody>
      </p:sp>
      <p:pic>
        <p:nvPicPr>
          <p:cNvPr id="20482" name="Picture 2" descr="G:\Wojnowice-Zamek na wodzie-11.07.2006\IMG_057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115" y="3317956"/>
            <a:ext cx="5976541" cy="3984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rostokąt 3"/>
          <p:cNvSpPr/>
          <p:nvPr/>
        </p:nvSpPr>
        <p:spPr>
          <a:xfrm>
            <a:off x="1079872" y="827509"/>
            <a:ext cx="7992888" cy="2586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2383" lvl="0" indent="-302383" algn="ctr" defTabSz="914400" fontAlgn="auto" hangingPunct="1">
              <a:lnSpc>
                <a:spcPct val="93000"/>
              </a:lnSpc>
              <a:spcBef>
                <a:spcPts val="661"/>
              </a:spcBef>
              <a:spcAft>
                <a:spcPts val="0"/>
              </a:spcAft>
              <a:buClrTx/>
              <a:buSzPct val="45000"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  <a:tab pos="8686800" algn="l"/>
              </a:tabLst>
            </a:pPr>
            <a:r>
              <a:rPr lang="pl-PL" altLang="pl-PL" dirty="0" err="1" smtClean="0"/>
              <a:t>stwa</a:t>
            </a:r>
            <a:r>
              <a:rPr lang="pl-PL" altLang="pl-PL" sz="2400" dirty="0" err="1" smtClean="0">
                <a:solidFill>
                  <a:prstClr val="black"/>
                </a:solidFill>
                <a:latin typeface="Century Schoolbook"/>
              </a:rPr>
              <a:t>Rozwiązania</a:t>
            </a:r>
            <a:r>
              <a:rPr lang="en-GB" altLang="pl-PL" sz="2400" dirty="0" smtClean="0">
                <a:solidFill>
                  <a:prstClr val="black"/>
                </a:solidFill>
                <a:latin typeface="Century Schoolbook"/>
              </a:rPr>
              <a:t> </a:t>
            </a:r>
            <a:r>
              <a:rPr lang="en-GB" altLang="pl-PL" sz="2400" dirty="0" err="1">
                <a:solidFill>
                  <a:prstClr val="black"/>
                </a:solidFill>
                <a:latin typeface="Century Schoolbook"/>
              </a:rPr>
              <a:t>za</a:t>
            </a:r>
            <a:r>
              <a:rPr lang="pl-PL" altLang="pl-PL" sz="2400" dirty="0" err="1">
                <a:solidFill>
                  <a:prstClr val="black"/>
                </a:solidFill>
                <a:latin typeface="Century Schoolbook"/>
              </a:rPr>
              <a:t>stępcze</a:t>
            </a:r>
            <a:r>
              <a:rPr lang="pl-PL" altLang="pl-PL" sz="2400" dirty="0">
                <a:solidFill>
                  <a:prstClr val="black"/>
                </a:solidFill>
                <a:latin typeface="Century Schoolbook"/>
              </a:rPr>
              <a:t> </a:t>
            </a:r>
            <a:endParaRPr lang="pl-PL" altLang="pl-PL" sz="2400" dirty="0" smtClean="0">
              <a:solidFill>
                <a:prstClr val="black"/>
              </a:solidFill>
              <a:latin typeface="Century Schoolbook"/>
            </a:endParaRPr>
          </a:p>
          <a:p>
            <a:pPr marL="302383" lvl="0" indent="-302383" algn="ctr" defTabSz="914400" fontAlgn="auto" hangingPunct="1">
              <a:lnSpc>
                <a:spcPct val="93000"/>
              </a:lnSpc>
              <a:spcBef>
                <a:spcPts val="661"/>
              </a:spcBef>
              <a:spcAft>
                <a:spcPts val="0"/>
              </a:spcAft>
              <a:buClrTx/>
              <a:buSzPct val="45000"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  <a:tab pos="8686800" algn="l"/>
              </a:tabLst>
            </a:pPr>
            <a:r>
              <a:rPr lang="en-GB" altLang="pl-PL" sz="2400" dirty="0" smtClean="0">
                <a:solidFill>
                  <a:prstClr val="black"/>
                </a:solidFill>
                <a:latin typeface="Century Schoolbook"/>
              </a:rPr>
              <a:t>– </a:t>
            </a:r>
            <a:r>
              <a:rPr lang="pl-PL" altLang="pl-PL" sz="2400" dirty="0" smtClean="0">
                <a:solidFill>
                  <a:prstClr val="black"/>
                </a:solidFill>
                <a:latin typeface="Century Schoolbook"/>
              </a:rPr>
              <a:t>rozwiązania</a:t>
            </a:r>
            <a:r>
              <a:rPr lang="en-GB" altLang="pl-PL" sz="2400" dirty="0" smtClean="0">
                <a:solidFill>
                  <a:prstClr val="black"/>
                </a:solidFill>
                <a:latin typeface="Century Schoolbook"/>
              </a:rPr>
              <a:t> </a:t>
            </a:r>
            <a:r>
              <a:rPr lang="pl-PL" altLang="pl-PL" sz="2400" dirty="0">
                <a:solidFill>
                  <a:prstClr val="black"/>
                </a:solidFill>
                <a:latin typeface="Century Schoolbook"/>
              </a:rPr>
              <a:t>spełniające wymagania w zakresie bezpieczeństwa pożarowego w inny sposób niż określono w warunkach </a:t>
            </a:r>
            <a:r>
              <a:rPr lang="pl-PL" altLang="pl-PL" sz="2400" dirty="0" err="1">
                <a:solidFill>
                  <a:prstClr val="black"/>
                </a:solidFill>
                <a:latin typeface="Century Schoolbook"/>
              </a:rPr>
              <a:t>techniczno</a:t>
            </a:r>
            <a:r>
              <a:rPr lang="pl-PL" altLang="pl-PL" sz="2400" dirty="0">
                <a:solidFill>
                  <a:prstClr val="black"/>
                </a:solidFill>
                <a:latin typeface="Century Schoolbook"/>
              </a:rPr>
              <a:t> – budowlanych zapewniające akceptowalny poziom bezpieczeństwa ludzi i mienia </a:t>
            </a:r>
            <a:endParaRPr lang="en-GB" altLang="pl-PL" sz="2400" dirty="0">
              <a:solidFill>
                <a:srgbClr val="FFFF00"/>
              </a:solidFill>
              <a:latin typeface="Century Schoolbook"/>
            </a:endParaRPr>
          </a:p>
          <a:p>
            <a:pPr algn="ctr">
              <a:lnSpc>
                <a:spcPct val="93000"/>
              </a:lnSpc>
              <a:buClrTx/>
              <a:buSzPct val="45000"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  <a:tab pos="8686800" algn="l"/>
              </a:tabLst>
            </a:pPr>
            <a:r>
              <a:rPr lang="pl-PL" altLang="pl-PL" sz="2400" dirty="0" smtClean="0"/>
              <a:t> </a:t>
            </a:r>
            <a:r>
              <a:rPr lang="pl-PL" altLang="pl-PL" sz="2400" dirty="0"/>
              <a:t>ludzi i mienia </a:t>
            </a:r>
            <a:endParaRPr lang="en-GB" altLang="pl-PL" sz="2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1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91840" y="251445"/>
            <a:ext cx="8232510" cy="2160240"/>
          </a:xfrm>
        </p:spPr>
        <p:txBody>
          <a:bodyPr>
            <a:normAutofit fontScale="90000"/>
          </a:bodyPr>
          <a:lstStyle/>
          <a:p>
            <a:pPr>
              <a:lnSpc>
                <a:spcPct val="93000"/>
              </a:lnSpc>
            </a:pPr>
            <a:r>
              <a:rPr lang="pl-PL" altLang="pl-PL" dirty="0"/>
              <a:t>Warunki techniczne jakim powinny odpowiadać budynki i ich sytuowanie</a:t>
            </a:r>
            <a:br>
              <a:rPr lang="pl-PL" altLang="pl-PL" dirty="0"/>
            </a:br>
            <a:r>
              <a:rPr lang="pl-PL" altLang="pl-PL" dirty="0"/>
              <a:t> (</a:t>
            </a:r>
            <a:r>
              <a:rPr lang="pl-PL" altLang="pl-PL" dirty="0" err="1"/>
              <a:t>Dz.U</a:t>
            </a:r>
            <a:r>
              <a:rPr lang="pl-PL" altLang="pl-PL" dirty="0"/>
              <a:t>. </a:t>
            </a:r>
            <a:r>
              <a:rPr lang="pl-PL" altLang="pl-PL" dirty="0" smtClean="0"/>
              <a:t>z 2002 Nr </a:t>
            </a:r>
            <a:r>
              <a:rPr lang="pl-PL" altLang="pl-PL" dirty="0"/>
              <a:t>75 poz. 690 z </a:t>
            </a:r>
            <a:r>
              <a:rPr lang="pl-PL" altLang="pl-PL" dirty="0" err="1"/>
              <a:t>poźn</a:t>
            </a:r>
            <a:r>
              <a:rPr lang="pl-PL" altLang="pl-PL" dirty="0"/>
              <a:t>. zmianami)</a:t>
            </a:r>
            <a:br>
              <a:rPr lang="pl-PL" altLang="pl-PL" dirty="0"/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"/>
          </p:nvPr>
        </p:nvSpPr>
        <p:spPr>
          <a:xfrm>
            <a:off x="504030" y="2123653"/>
            <a:ext cx="8496721" cy="50126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dirty="0" smtClean="0"/>
              <a:t>§.2.2.</a:t>
            </a:r>
            <a:r>
              <a:rPr lang="pl-PL" dirty="0"/>
              <a:t>  Przy nadbudowie, rozbudowie, przebudowie i zmianie sposobu </a:t>
            </a:r>
            <a:r>
              <a:rPr lang="pl-PL" dirty="0" smtClean="0"/>
              <a:t>użytkowania,</a:t>
            </a:r>
            <a:endParaRPr lang="pl-PL" dirty="0"/>
          </a:p>
          <a:p>
            <a:pPr marL="0" indent="0">
              <a:buNone/>
            </a:pPr>
            <a:r>
              <a:rPr lang="pl-PL" dirty="0" smtClean="0"/>
              <a:t>-</a:t>
            </a:r>
            <a:r>
              <a:rPr lang="pl-PL" dirty="0"/>
              <a:t>	wymagania, o których mowa w § 1, mogą być spełnione w sposób inny niż określony w rozporządzeniu, stosownie do wskazań ekspertyzy technicznej właściwej jednostki badawczo-rozwojowej albo rzeczoznawcy budowlanego oraz do spraw zabezpieczeń przeciwpożarowych, uzgodnionych z właściwym komendantem wojewódzkim Państwowej Straży Pożarnej lub państwowym wojewódzkim inspektorem sanitarnym, odpowiednio do przedmiotu tej ekspertyzy.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kumimoji="0" lang="en-US" smtClean="0"/>
              <a:t>Kamieniec Ząbkowicki 2014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80260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ykusz">
  <a:themeElements>
    <a:clrScheme name="Wykusz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Wykusz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Wykusz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35114</TotalTime>
  <Words>887</Words>
  <Application>Microsoft Office PowerPoint</Application>
  <PresentationFormat>Niestandardowy</PresentationFormat>
  <Paragraphs>174</Paragraphs>
  <Slides>30</Slides>
  <Notes>9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30</vt:i4>
      </vt:variant>
    </vt:vector>
  </HeadingPairs>
  <TitlesOfParts>
    <vt:vector size="31" baseType="lpstr">
      <vt:lpstr>Wykusz</vt:lpstr>
      <vt:lpstr>Stosowanie rozwiązań zamiennych w stosunku do budynków istniejących </vt:lpstr>
      <vt:lpstr>Wojewódzka Grupa ds. Ochrony Zabytków przed Pożarem i przestępczością </vt:lpstr>
      <vt:lpstr>Wojewódzka Grupa ds. Ochrony Zabytków przed Pożarem i przestępczością </vt:lpstr>
      <vt:lpstr>Wojewódzka Grupa ds. Ochrony Zabytków przed Pożarem i przestępczością </vt:lpstr>
      <vt:lpstr>Prezentacja programu PowerPoint</vt:lpstr>
      <vt:lpstr>Prezentacja programu PowerPoint</vt:lpstr>
      <vt:lpstr>Prezentacja programu PowerPoint</vt:lpstr>
      <vt:lpstr>Prezentacja programu PowerPoint</vt:lpstr>
      <vt:lpstr>Warunki techniczne jakim powinny odpowiadać budynki i ich sytuowanie  (Dz.U. z 2002 Nr 75 poz. 690 z poźn. zmianami)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Prawo budowlane</vt:lpstr>
      <vt:lpstr>Prawo budowlane</vt:lpstr>
      <vt:lpstr>Roboty budowlane</vt:lpstr>
      <vt:lpstr>Prezentacja programu PowerPoint</vt:lpstr>
      <vt:lpstr>Wymagania dla ekspertyzy</vt:lpstr>
      <vt:lpstr>Prezentacja programu PowerPoint</vt:lpstr>
      <vt:lpstr>Zdjęcia ( bez opisu) </vt:lpstr>
      <vt:lpstr>Prezentacja programu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KWPSP</dc:creator>
  <cp:lastModifiedBy>kwpsp</cp:lastModifiedBy>
  <cp:revision>38</cp:revision>
  <cp:lastPrinted>1601-01-01T00:00:00Z</cp:lastPrinted>
  <dcterms:created xsi:type="dcterms:W3CDTF">1601-01-01T00:00:00Z</dcterms:created>
  <dcterms:modified xsi:type="dcterms:W3CDTF">2014-05-29T20:05:09Z</dcterms:modified>
</cp:coreProperties>
</file>